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303" r:id="rId2"/>
    <p:sldId id="256" r:id="rId3"/>
    <p:sldId id="257" r:id="rId4"/>
    <p:sldId id="259" r:id="rId5"/>
    <p:sldId id="260" r:id="rId6"/>
    <p:sldId id="261" r:id="rId7"/>
    <p:sldId id="263" r:id="rId8"/>
    <p:sldId id="264" r:id="rId9"/>
    <p:sldId id="275" r:id="rId10"/>
    <p:sldId id="280" r:id="rId11"/>
    <p:sldId id="294" r:id="rId12"/>
    <p:sldId id="302" r:id="rId13"/>
    <p:sldId id="30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5" d="100"/>
          <a:sy n="115" d="100"/>
        </p:scale>
        <p:origin x="43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1E7C351C-A71A-423D-A120-060D01F21A11}" type="datetimeFigureOut">
              <a:rPr lang="zh-CN" altLang="en-US" smtClean="0"/>
              <a:t>2020/9/14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334EE73-D56D-45F7-A97B-6EA529F8D54D}"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9948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E7C351C-A71A-423D-A120-060D01F21A11}" type="datetimeFigureOut">
              <a:rPr lang="zh-CN" altLang="en-US" smtClean="0"/>
              <a:t>2020/9/14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334EE73-D56D-45F7-A97B-6EA529F8D54D}" type="slidenum">
              <a:rPr lang="zh-CN" altLang="en-US" smtClean="0"/>
              <a:t>‹#›</a:t>
            </a:fld>
            <a:endParaRPr lang="zh-CN" altLang="en-US"/>
          </a:p>
        </p:txBody>
      </p:sp>
    </p:spTree>
    <p:extLst>
      <p:ext uri="{BB962C8B-B14F-4D97-AF65-F5344CB8AC3E}">
        <p14:creationId xmlns:p14="http://schemas.microsoft.com/office/powerpoint/2010/main" val="1144954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E7C351C-A71A-423D-A120-060D01F21A11}" type="datetimeFigureOut">
              <a:rPr lang="zh-CN" altLang="en-US" smtClean="0"/>
              <a:t>2020/9/14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334EE73-D56D-45F7-A97B-6EA529F8D54D}" type="slidenum">
              <a:rPr lang="zh-CN" altLang="en-US" smtClean="0"/>
              <a:t>‹#›</a:t>
            </a:fld>
            <a:endParaRPr lang="zh-CN" altLang="en-US"/>
          </a:p>
        </p:txBody>
      </p:sp>
    </p:spTree>
    <p:extLst>
      <p:ext uri="{BB962C8B-B14F-4D97-AF65-F5344CB8AC3E}">
        <p14:creationId xmlns:p14="http://schemas.microsoft.com/office/powerpoint/2010/main" val="18695391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lvl2pPr>
              <a:lnSpc>
                <a:spcPct val="150000"/>
              </a:lnSpc>
              <a:spcBef>
                <a:spcPts val="0"/>
              </a:spcBef>
              <a:spcAft>
                <a:spcPts val="0"/>
              </a:spcAft>
              <a:defRPr sz="2400"/>
            </a:lvl2pPr>
            <a:lvl3pPr>
              <a:lnSpc>
                <a:spcPct val="150000"/>
              </a:lnSpc>
              <a:spcBef>
                <a:spcPts val="0"/>
              </a:spcBef>
              <a:spcAft>
                <a:spcPts val="0"/>
              </a:spcAft>
              <a:defRPr sz="2000"/>
            </a:lvl3pPr>
            <a:lvl4pPr>
              <a:lnSpc>
                <a:spcPct val="150000"/>
              </a:lnSpc>
              <a:spcBef>
                <a:spcPts val="0"/>
              </a:spcBef>
              <a:spcAft>
                <a:spcPts val="0"/>
              </a:spcAft>
              <a:defRPr sz="1800"/>
            </a:lvl4pPr>
            <a:lvl5pPr>
              <a:lnSpc>
                <a:spcPct val="150000"/>
              </a:lnSpc>
              <a:spcBef>
                <a:spcPts val="0"/>
              </a:spcBef>
              <a:spcAft>
                <a:spcPts val="0"/>
              </a:spcAft>
              <a:defRPr sz="1600"/>
            </a:lvl5pPr>
          </a:lstStyle>
          <a:p>
            <a:pPr lvl="0"/>
            <a:r>
              <a:rPr lang="zh-CN" altLang="en-US" dirty="0" smtClean="0"/>
              <a:t>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p>
            <a:fld id="{1E7C351C-A71A-423D-A120-060D01F21A11}" type="datetimeFigureOut">
              <a:rPr lang="zh-CN" altLang="en-US" smtClean="0"/>
              <a:t>2020/9/14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334EE73-D56D-45F7-A97B-6EA529F8D54D}" type="slidenum">
              <a:rPr lang="zh-CN" altLang="en-US" smtClean="0"/>
              <a:t>‹#›</a:t>
            </a:fld>
            <a:endParaRPr lang="zh-CN" altLang="en-US"/>
          </a:p>
        </p:txBody>
      </p:sp>
    </p:spTree>
    <p:extLst>
      <p:ext uri="{BB962C8B-B14F-4D97-AF65-F5344CB8AC3E}">
        <p14:creationId xmlns:p14="http://schemas.microsoft.com/office/powerpoint/2010/main" val="2456613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E7C351C-A71A-423D-A120-060D01F21A11}" type="datetimeFigureOut">
              <a:rPr lang="zh-CN" altLang="en-US" smtClean="0"/>
              <a:t>2020/9/14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334EE73-D56D-45F7-A97B-6EA529F8D54D}" type="slidenum">
              <a:rPr lang="zh-CN" altLang="en-US" smtClean="0"/>
              <a:t>‹#›</a:t>
            </a:fld>
            <a:endParaRPr lang="zh-CN" altLang="en-US"/>
          </a:p>
        </p:txBody>
      </p:sp>
    </p:spTree>
    <p:extLst>
      <p:ext uri="{BB962C8B-B14F-4D97-AF65-F5344CB8AC3E}">
        <p14:creationId xmlns:p14="http://schemas.microsoft.com/office/powerpoint/2010/main" val="3695282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1E7C351C-A71A-423D-A120-060D01F21A11}" type="datetimeFigureOut">
              <a:rPr lang="zh-CN" altLang="en-US" smtClean="0"/>
              <a:t>2020/9/14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334EE73-D56D-45F7-A97B-6EA529F8D54D}"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002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E7C351C-A71A-423D-A120-060D01F21A11}" type="datetimeFigureOut">
              <a:rPr lang="zh-CN" altLang="en-US" smtClean="0"/>
              <a:t>2020/9/14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334EE73-D56D-45F7-A97B-6EA529F8D54D}" type="slidenum">
              <a:rPr lang="zh-CN" altLang="en-US" smtClean="0"/>
              <a:t>‹#›</a:t>
            </a:fld>
            <a:endParaRPr lang="zh-CN" altLang="en-US"/>
          </a:p>
        </p:txBody>
      </p:sp>
    </p:spTree>
    <p:extLst>
      <p:ext uri="{BB962C8B-B14F-4D97-AF65-F5344CB8AC3E}">
        <p14:creationId xmlns:p14="http://schemas.microsoft.com/office/powerpoint/2010/main" val="3593164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Content Placeholder 3"/>
          <p:cNvSpPr>
            <a:spLocks noGrp="1"/>
          </p:cNvSpPr>
          <p:nvPr>
            <p:ph sz="half" idx="2"/>
          </p:nvPr>
        </p:nvSpPr>
        <p:spPr>
          <a:xfrm>
            <a:off x="1097280" y="2582334"/>
            <a:ext cx="4937760" cy="33782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Content Placeholder 5"/>
          <p:cNvSpPr>
            <a:spLocks noGrp="1"/>
          </p:cNvSpPr>
          <p:nvPr>
            <p:ph sz="quarter" idx="4"/>
          </p:nvPr>
        </p:nvSpPr>
        <p:spPr>
          <a:xfrm>
            <a:off x="6217920" y="2582334"/>
            <a:ext cx="4937760" cy="33782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E7C351C-A71A-423D-A120-060D01F21A11}" type="datetimeFigureOut">
              <a:rPr lang="zh-CN" altLang="en-US" smtClean="0"/>
              <a:t>2020/9/14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1334EE73-D56D-45F7-A97B-6EA529F8D54D}" type="slidenum">
              <a:rPr lang="zh-CN" altLang="en-US" smtClean="0"/>
              <a:t>‹#›</a:t>
            </a:fld>
            <a:endParaRPr lang="zh-CN" altLang="en-US"/>
          </a:p>
        </p:txBody>
      </p:sp>
    </p:spTree>
    <p:extLst>
      <p:ext uri="{BB962C8B-B14F-4D97-AF65-F5344CB8AC3E}">
        <p14:creationId xmlns:p14="http://schemas.microsoft.com/office/powerpoint/2010/main" val="2781313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E7C351C-A71A-423D-A120-060D01F21A11}" type="datetimeFigureOut">
              <a:rPr lang="zh-CN" altLang="en-US" smtClean="0"/>
              <a:t>2020/9/14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1334EE73-D56D-45F7-A97B-6EA529F8D54D}" type="slidenum">
              <a:rPr lang="zh-CN" altLang="en-US" smtClean="0"/>
              <a:t>‹#›</a:t>
            </a:fld>
            <a:endParaRPr lang="zh-CN" altLang="en-US"/>
          </a:p>
        </p:txBody>
      </p:sp>
    </p:spTree>
    <p:extLst>
      <p:ext uri="{BB962C8B-B14F-4D97-AF65-F5344CB8AC3E}">
        <p14:creationId xmlns:p14="http://schemas.microsoft.com/office/powerpoint/2010/main" val="307757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E7C351C-A71A-423D-A120-060D01F21A11}" type="datetimeFigureOut">
              <a:rPr lang="zh-CN" altLang="en-US" smtClean="0"/>
              <a:t>2020/9/14</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1334EE73-D56D-45F7-A97B-6EA529F8D54D}" type="slidenum">
              <a:rPr lang="zh-CN" altLang="en-US" smtClean="0"/>
              <a:t>‹#›</a:t>
            </a:fld>
            <a:endParaRPr lang="zh-CN" altLang="en-US"/>
          </a:p>
        </p:txBody>
      </p:sp>
    </p:spTree>
    <p:extLst>
      <p:ext uri="{BB962C8B-B14F-4D97-AF65-F5344CB8AC3E}">
        <p14:creationId xmlns:p14="http://schemas.microsoft.com/office/powerpoint/2010/main" val="848969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E7C351C-A71A-423D-A120-060D01F21A11}" type="datetimeFigureOut">
              <a:rPr lang="zh-CN" altLang="en-US" smtClean="0"/>
              <a:t>2020/9/14</a:t>
            </a:fld>
            <a:endParaRPr lang="zh-CN"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334EE73-D56D-45F7-A97B-6EA529F8D54D}" type="slidenum">
              <a:rPr lang="zh-CN" altLang="en-US" smtClean="0"/>
              <a:t>‹#›</a:t>
            </a:fld>
            <a:endParaRPr lang="zh-CN" altLang="en-US"/>
          </a:p>
        </p:txBody>
      </p:sp>
    </p:spTree>
    <p:extLst>
      <p:ext uri="{BB962C8B-B14F-4D97-AF65-F5344CB8AC3E}">
        <p14:creationId xmlns:p14="http://schemas.microsoft.com/office/powerpoint/2010/main" val="3923023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1E7C351C-A71A-423D-A120-060D01F21A11}" type="datetimeFigureOut">
              <a:rPr lang="zh-CN" altLang="en-US" smtClean="0"/>
              <a:t>2020/9/14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334EE73-D56D-45F7-A97B-6EA529F8D54D}" type="slidenum">
              <a:rPr lang="zh-CN" altLang="en-US" smtClean="0"/>
              <a:t>‹#›</a:t>
            </a:fld>
            <a:endParaRPr lang="zh-CN" altLang="en-US"/>
          </a:p>
        </p:txBody>
      </p:sp>
    </p:spTree>
    <p:extLst>
      <p:ext uri="{BB962C8B-B14F-4D97-AF65-F5344CB8AC3E}">
        <p14:creationId xmlns:p14="http://schemas.microsoft.com/office/powerpoint/2010/main" val="558131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E7C351C-A71A-423D-A120-060D01F21A11}" type="datetimeFigureOut">
              <a:rPr lang="zh-CN" altLang="en-US" smtClean="0"/>
              <a:t>2020/9/14</a:t>
            </a:fld>
            <a:endParaRPr lang="zh-CN"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334EE73-D56D-45F7-A97B-6EA529F8D54D}" type="slidenum">
              <a:rPr lang="zh-CN" altLang="en-US" smtClean="0"/>
              <a:t>‹#›</a:t>
            </a:fld>
            <a:endParaRPr lang="zh-CN"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51425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097280" y="758952"/>
            <a:ext cx="10058400" cy="2566139"/>
          </a:xfrm>
        </p:spPr>
        <p:txBody>
          <a:bodyPr>
            <a:normAutofit/>
          </a:bodyPr>
          <a:lstStyle/>
          <a:p>
            <a:pPr algn="ctr"/>
            <a:r>
              <a:rPr lang="zh-CN" altLang="en-US" sz="6000" dirty="0" smtClean="0"/>
              <a:t>第</a:t>
            </a:r>
            <a:r>
              <a:rPr lang="en-US" altLang="zh-CN" sz="6000" dirty="0" smtClean="0"/>
              <a:t>7</a:t>
            </a:r>
            <a:r>
              <a:rPr lang="zh-CN" altLang="en-US" sz="6000" dirty="0" smtClean="0"/>
              <a:t>章  数字媒体</a:t>
            </a:r>
            <a:endParaRPr lang="zh-CN" altLang="en-US" sz="6000" dirty="0"/>
          </a:p>
        </p:txBody>
      </p:sp>
    </p:spTree>
    <p:extLst>
      <p:ext uri="{BB962C8B-B14F-4D97-AF65-F5344CB8AC3E}">
        <p14:creationId xmlns:p14="http://schemas.microsoft.com/office/powerpoint/2010/main" val="291817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kern="2200" dirty="0">
                <a:latin typeface="黑体" panose="02010609060101010101" pitchFamily="49" charset="-122"/>
                <a:ea typeface="黑体" panose="02010609060101010101" pitchFamily="49" charset="-122"/>
              </a:rPr>
              <a:t>7.3.3  </a:t>
            </a:r>
            <a:r>
              <a:rPr lang="zh-CN" altLang="en-US" sz="2800" kern="2200" dirty="0">
                <a:latin typeface="黑体" panose="02010609060101010101" pitchFamily="49" charset="-122"/>
                <a:ea typeface="黑体" panose="02010609060101010101" pitchFamily="49" charset="-122"/>
              </a:rPr>
              <a:t>视频处理</a:t>
            </a:r>
            <a:endParaRPr lang="zh-CN" altLang="en-US" sz="2800" i="0" u="none" strike="noStrike" kern="2200" baseline="0" dirty="0" smtClean="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a:xfrm>
            <a:off x="1097280" y="1845733"/>
            <a:ext cx="10058400" cy="4468569"/>
          </a:xfrm>
        </p:spPr>
        <p:txBody>
          <a:bodyPr>
            <a:normAutofit/>
          </a:bodyPr>
          <a:lstStyle/>
          <a:p>
            <a:pPr marL="384048" lvl="2" indent="0">
              <a:buNone/>
            </a:pPr>
            <a:r>
              <a:rPr lang="en-US" altLang="zh-CN" sz="1600" b="1" kern="100" dirty="0">
                <a:latin typeface="+mn-ea"/>
              </a:rPr>
              <a:t>1</a:t>
            </a:r>
            <a:r>
              <a:rPr lang="en-US" altLang="zh-CN" sz="1600" b="1" kern="100" dirty="0" smtClean="0">
                <a:latin typeface="+mn-ea"/>
              </a:rPr>
              <a:t>. </a:t>
            </a:r>
            <a:r>
              <a:rPr lang="zh-CN" altLang="en-US" sz="1600" b="1" kern="100" dirty="0" smtClean="0">
                <a:latin typeface="+mn-ea"/>
              </a:rPr>
              <a:t>视频的概念</a:t>
            </a:r>
            <a:endParaRPr lang="zh-CN" altLang="en-US" sz="1600" b="1" kern="100" dirty="0">
              <a:latin typeface="+mn-ea"/>
            </a:endParaRPr>
          </a:p>
          <a:p>
            <a:pPr marL="384048" lvl="2" indent="0">
              <a:buNone/>
            </a:pPr>
            <a:r>
              <a:rPr lang="en-US" altLang="zh-CN" sz="1600" b="1" kern="100" dirty="0">
                <a:latin typeface="+mn-ea"/>
              </a:rPr>
              <a:t>2. </a:t>
            </a:r>
            <a:r>
              <a:rPr lang="zh-CN" altLang="en-US" sz="1600" b="1" kern="100" dirty="0">
                <a:latin typeface="+mn-ea"/>
              </a:rPr>
              <a:t>视频的分类</a:t>
            </a:r>
          </a:p>
          <a:p>
            <a:pPr marL="384048" lvl="2" indent="0">
              <a:buNone/>
            </a:pPr>
            <a:r>
              <a:rPr lang="zh-CN" altLang="en-US" sz="1600" kern="100" dirty="0">
                <a:latin typeface="+mn-ea"/>
              </a:rPr>
              <a:t>数字视频是基于数字技术以及其他更为拓展的图像显示标准的视频信息，它与模拟视频相比有以下特点：</a:t>
            </a:r>
          </a:p>
          <a:p>
            <a:pPr marL="384048" lvl="2" indent="0">
              <a:buNone/>
            </a:pPr>
            <a:r>
              <a:rPr lang="zh-CN" altLang="en-US" sz="1600" kern="100" dirty="0">
                <a:latin typeface="+mn-ea"/>
              </a:rPr>
              <a:t>（</a:t>
            </a:r>
            <a:r>
              <a:rPr lang="en-US" altLang="zh-CN" sz="1600" kern="100" dirty="0">
                <a:latin typeface="+mn-ea"/>
              </a:rPr>
              <a:t>1</a:t>
            </a:r>
            <a:r>
              <a:rPr lang="zh-CN" altLang="en-US" sz="1600" kern="100" dirty="0">
                <a:latin typeface="+mn-ea"/>
              </a:rPr>
              <a:t>）数字视频可以不失真地进行无数次复制，而模拟视频信号每转录一次，就会有一次误差积累，产生信号失真。</a:t>
            </a:r>
          </a:p>
          <a:p>
            <a:pPr marL="384048" lvl="2" indent="0">
              <a:buNone/>
            </a:pPr>
            <a:r>
              <a:rPr lang="zh-CN" altLang="en-US" sz="1600" kern="100" dirty="0">
                <a:latin typeface="+mn-ea"/>
              </a:rPr>
              <a:t>（</a:t>
            </a:r>
            <a:r>
              <a:rPr lang="en-US" altLang="zh-CN" sz="1600" kern="100" dirty="0">
                <a:latin typeface="+mn-ea"/>
              </a:rPr>
              <a:t>2</a:t>
            </a:r>
            <a:r>
              <a:rPr lang="zh-CN" altLang="en-US" sz="1600" kern="100" dirty="0">
                <a:latin typeface="+mn-ea"/>
              </a:rPr>
              <a:t>）模拟视频长时间存放后视频质量会降低，而数字视频便于长时间存放。</a:t>
            </a:r>
          </a:p>
          <a:p>
            <a:pPr marL="384048" lvl="2" indent="0">
              <a:buNone/>
            </a:pPr>
            <a:r>
              <a:rPr lang="zh-CN" altLang="en-US" sz="1600" kern="100" dirty="0">
                <a:latin typeface="+mn-ea"/>
              </a:rPr>
              <a:t>（</a:t>
            </a:r>
            <a:r>
              <a:rPr lang="en-US" altLang="zh-CN" sz="1600" kern="100" dirty="0">
                <a:latin typeface="+mn-ea"/>
              </a:rPr>
              <a:t>3</a:t>
            </a:r>
            <a:r>
              <a:rPr lang="zh-CN" altLang="en-US" sz="1600" kern="100" dirty="0">
                <a:latin typeface="+mn-ea"/>
              </a:rPr>
              <a:t>）可以对数字视频进行非线性编辑，并可增加特技效果等。</a:t>
            </a:r>
          </a:p>
          <a:p>
            <a:pPr marL="384048" lvl="2" indent="0">
              <a:buNone/>
            </a:pPr>
            <a:r>
              <a:rPr lang="zh-CN" altLang="en-US" sz="1600" kern="100" dirty="0">
                <a:latin typeface="+mn-ea"/>
              </a:rPr>
              <a:t>（</a:t>
            </a:r>
            <a:r>
              <a:rPr lang="en-US" altLang="zh-CN" sz="1600" kern="100" dirty="0">
                <a:latin typeface="+mn-ea"/>
              </a:rPr>
              <a:t>4</a:t>
            </a:r>
            <a:r>
              <a:rPr lang="zh-CN" altLang="en-US" sz="1600" kern="100" dirty="0">
                <a:latin typeface="+mn-ea"/>
              </a:rPr>
              <a:t>）数字视频数据量大，在存储与传输的过程中必须进行压缩编码。</a:t>
            </a:r>
          </a:p>
          <a:p>
            <a:pPr marL="384048" lvl="2" indent="0">
              <a:buNone/>
            </a:pPr>
            <a:r>
              <a:rPr lang="en-US" altLang="zh-CN" sz="1600" b="1" kern="100" dirty="0">
                <a:latin typeface="+mn-ea"/>
              </a:rPr>
              <a:t>3. </a:t>
            </a:r>
            <a:r>
              <a:rPr lang="zh-CN" altLang="en-US" sz="1600" b="1" kern="100" dirty="0">
                <a:latin typeface="+mn-ea"/>
              </a:rPr>
              <a:t>视频压缩标准</a:t>
            </a:r>
          </a:p>
          <a:p>
            <a:pPr marL="384048" lvl="2" indent="0">
              <a:buNone/>
            </a:pPr>
            <a:endParaRPr lang="zh-CN" altLang="en-US" b="1" kern="100" dirty="0">
              <a:latin typeface="Times New Roman" panose="02020603050405020304" pitchFamily="18" charset="0"/>
              <a:ea typeface="黑体" panose="02010609060101010101" pitchFamily="49" charset="-122"/>
            </a:endParaRPr>
          </a:p>
          <a:p>
            <a:pPr lvl="2"/>
            <a:endParaRPr lang="zh-CN" altLang="en-US" b="1" kern="100" dirty="0">
              <a:latin typeface="Times New Roman" panose="02020603050405020304" pitchFamily="18" charset="0"/>
              <a:ea typeface="黑体" panose="02010609060101010101" pitchFamily="49" charset="-122"/>
            </a:endParaRPr>
          </a:p>
          <a:p>
            <a:pPr lvl="2"/>
            <a:endParaRPr lang="zh-CN" altLang="en-US" b="1" kern="100" dirty="0">
              <a:latin typeface="Times New Roman" panose="02020603050405020304" pitchFamily="18" charset="0"/>
              <a:ea typeface="黑体" panose="02010609060101010101" pitchFamily="49" charset="-122"/>
            </a:endParaRPr>
          </a:p>
          <a:p>
            <a:pPr lvl="2"/>
            <a:endParaRPr lang="zh-CN" altLang="en-US" b="1" kern="100" dirty="0">
              <a:latin typeface="Times New Roman" panose="02020603050405020304" pitchFamily="18" charset="0"/>
              <a:ea typeface="黑体" panose="02010609060101010101" pitchFamily="49" charset="-122"/>
            </a:endParaRPr>
          </a:p>
          <a:p>
            <a:pPr marL="384048" lvl="2" indent="0">
              <a:buNone/>
            </a:pPr>
            <a:endParaRPr lang="zh-CN" altLang="en-US" b="1" kern="100" dirty="0">
              <a:latin typeface="Times New Roman" panose="02020603050405020304" pitchFamily="18" charset="0"/>
              <a:ea typeface="黑体" panose="02010609060101010101" pitchFamily="49" charset="-122"/>
            </a:endParaRPr>
          </a:p>
          <a:p>
            <a:pPr lvl="2"/>
            <a:endParaRPr lang="zh-CN" altLang="en-US" b="1" kern="100" dirty="0">
              <a:latin typeface="Times New Roman" panose="02020603050405020304" pitchFamily="18" charset="0"/>
              <a:ea typeface="黑体" panose="02010609060101010101" pitchFamily="49" charset="-122"/>
            </a:endParaRPr>
          </a:p>
          <a:p>
            <a:pPr lvl="2"/>
            <a:endParaRPr lang="zh-CN" altLang="en-US" b="1" kern="100" dirty="0">
              <a:latin typeface="Times New Roman" panose="02020603050405020304" pitchFamily="18" charset="0"/>
              <a:ea typeface="黑体" panose="02010609060101010101" pitchFamily="49" charset="-122"/>
            </a:endParaRPr>
          </a:p>
          <a:p>
            <a:pPr lvl="2"/>
            <a:endParaRPr lang="zh-CN" altLang="en-US" b="1" kern="100" dirty="0">
              <a:latin typeface="Times New Roman" panose="02020603050405020304" pitchFamily="18" charset="0"/>
              <a:ea typeface="黑体" panose="02010609060101010101" pitchFamily="49" charset="-122"/>
            </a:endParaRPr>
          </a:p>
          <a:p>
            <a:pPr lvl="2"/>
            <a:endParaRPr lang="zh-CN" altLang="en-US" b="1" kern="100" dirty="0">
              <a:latin typeface="Times New Roman" panose="02020603050405020304" pitchFamily="18" charset="0"/>
              <a:ea typeface="黑体" panose="02010609060101010101" pitchFamily="49" charset="-122"/>
            </a:endParaRPr>
          </a:p>
          <a:p>
            <a:pPr lvl="2"/>
            <a:endParaRPr lang="zh-CN" altLang="en-US" b="1" kern="100" dirty="0">
              <a:latin typeface="Times New Roman" panose="02020603050405020304" pitchFamily="18" charset="0"/>
              <a:ea typeface="黑体" panose="02010609060101010101" pitchFamily="49" charset="-122"/>
            </a:endParaRPr>
          </a:p>
          <a:p>
            <a:pPr marR="0" lvl="2" rtl="0"/>
            <a:endParaRPr lang="zh-CN" altLang="en-US" b="1" i="0" u="none" strike="noStrike" kern="100" baseline="0" dirty="0" smtClean="0">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1684322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kern="2200" dirty="0">
                <a:latin typeface="黑体" panose="02010609060101010101" pitchFamily="49" charset="-122"/>
                <a:ea typeface="黑体" panose="02010609060101010101" pitchFamily="49" charset="-122"/>
              </a:rPr>
              <a:t>7.3.3  </a:t>
            </a:r>
            <a:r>
              <a:rPr lang="zh-CN" altLang="en-US" sz="2800" kern="2200" dirty="0">
                <a:latin typeface="黑体" panose="02010609060101010101" pitchFamily="49" charset="-122"/>
                <a:ea typeface="黑体" panose="02010609060101010101" pitchFamily="49" charset="-122"/>
              </a:rPr>
              <a:t>视频处理</a:t>
            </a:r>
            <a:endParaRPr lang="zh-CN" altLang="en-US" sz="2800" i="0" u="none" strike="noStrike" kern="2200" baseline="0" dirty="0" smtClean="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a:xfrm>
            <a:off x="1097280" y="1845733"/>
            <a:ext cx="10058400" cy="4468569"/>
          </a:xfrm>
        </p:spPr>
        <p:txBody>
          <a:bodyPr>
            <a:normAutofit fontScale="77500" lnSpcReduction="20000"/>
          </a:bodyPr>
          <a:lstStyle/>
          <a:p>
            <a:pPr marL="384048" lvl="2" indent="0">
              <a:buNone/>
            </a:pPr>
            <a:r>
              <a:rPr lang="en-US" altLang="zh-CN" b="1" kern="100" dirty="0">
                <a:latin typeface="Times New Roman" panose="02020603050405020304" pitchFamily="18" charset="0"/>
                <a:cs typeface="Times New Roman" panose="02020603050405020304" pitchFamily="18" charset="0"/>
              </a:rPr>
              <a:t>4. </a:t>
            </a:r>
            <a:r>
              <a:rPr lang="zh-CN" altLang="en-US" b="1" kern="100" dirty="0">
                <a:latin typeface="Times New Roman" panose="02020603050405020304" pitchFamily="18" charset="0"/>
                <a:cs typeface="Times New Roman" panose="02020603050405020304" pitchFamily="18" charset="0"/>
              </a:rPr>
              <a:t>视频文件的格式</a:t>
            </a:r>
          </a:p>
          <a:p>
            <a:pPr marL="384048" lvl="2" indent="0">
              <a:buNone/>
            </a:pPr>
            <a:r>
              <a:rPr lang="zh-CN" altLang="en-US"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1</a:t>
            </a:r>
            <a:r>
              <a:rPr lang="zh-CN" altLang="en-US" kern="100" dirty="0">
                <a:latin typeface="Times New Roman" panose="02020603050405020304" pitchFamily="18" charset="0"/>
                <a:cs typeface="Times New Roman" panose="02020603050405020304" pitchFamily="18" charset="0"/>
              </a:rPr>
              <a:t>）本地影像视频格式。</a:t>
            </a:r>
          </a:p>
          <a:p>
            <a:pPr marL="384048" lvl="2" indent="0">
              <a:buNone/>
            </a:pPr>
            <a:r>
              <a:rPr lang="zh-CN" altLang="en-US" kern="100" dirty="0">
                <a:latin typeface="Times New Roman" panose="02020603050405020304" pitchFamily="18" charset="0"/>
                <a:cs typeface="Times New Roman" panose="02020603050405020304" pitchFamily="18" charset="0"/>
              </a:rPr>
              <a:t>① </a:t>
            </a:r>
            <a:r>
              <a:rPr lang="en-US" altLang="zh-CN" kern="100" dirty="0">
                <a:latin typeface="Times New Roman" panose="02020603050405020304" pitchFamily="18" charset="0"/>
                <a:cs typeface="Times New Roman" panose="02020603050405020304" pitchFamily="18" charset="0"/>
              </a:rPr>
              <a:t>AVI</a:t>
            </a:r>
            <a:r>
              <a:rPr lang="zh-CN" altLang="en-US" kern="100" dirty="0">
                <a:latin typeface="Times New Roman" panose="02020603050405020304" pitchFamily="18" charset="0"/>
                <a:cs typeface="Times New Roman" panose="02020603050405020304" pitchFamily="18" charset="0"/>
              </a:rPr>
              <a:t>格式</a:t>
            </a:r>
            <a:r>
              <a:rPr lang="zh-CN" altLang="en-US" kern="100" dirty="0" smtClean="0">
                <a:latin typeface="Times New Roman" panose="02020603050405020304" pitchFamily="18" charset="0"/>
                <a:cs typeface="Times New Roman" panose="02020603050405020304" pitchFamily="18" charset="0"/>
              </a:rPr>
              <a:t>。         ② </a:t>
            </a:r>
            <a:r>
              <a:rPr lang="en-US" altLang="zh-CN" kern="100" dirty="0">
                <a:latin typeface="Times New Roman" panose="02020603050405020304" pitchFamily="18" charset="0"/>
                <a:cs typeface="Times New Roman" panose="02020603050405020304" pitchFamily="18" charset="0"/>
              </a:rPr>
              <a:t>MPEG/MPG/DAT</a:t>
            </a:r>
            <a:r>
              <a:rPr lang="zh-CN" altLang="en-US" kern="100" dirty="0" smtClean="0">
                <a:latin typeface="Times New Roman" panose="02020603050405020304" pitchFamily="18" charset="0"/>
                <a:cs typeface="Times New Roman" panose="02020603050405020304" pitchFamily="18" charset="0"/>
              </a:rPr>
              <a:t>格式。</a:t>
            </a:r>
            <a:endParaRPr lang="zh-CN" altLang="en-US" kern="100" dirty="0">
              <a:latin typeface="Times New Roman" panose="02020603050405020304" pitchFamily="18" charset="0"/>
              <a:cs typeface="Times New Roman" panose="02020603050405020304" pitchFamily="18" charset="0"/>
            </a:endParaRPr>
          </a:p>
          <a:p>
            <a:pPr marL="384048" lvl="2" indent="0">
              <a:buNone/>
            </a:pPr>
            <a:r>
              <a:rPr lang="zh-CN" altLang="en-US"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2</a:t>
            </a:r>
            <a:r>
              <a:rPr lang="zh-CN" altLang="en-US" kern="100" dirty="0">
                <a:latin typeface="Times New Roman" panose="02020603050405020304" pitchFamily="18" charset="0"/>
                <a:cs typeface="Times New Roman" panose="02020603050405020304" pitchFamily="18" charset="0"/>
              </a:rPr>
              <a:t>）网络流媒体影像视频格式。</a:t>
            </a:r>
          </a:p>
          <a:p>
            <a:pPr marL="384048" lvl="2" indent="0">
              <a:buNone/>
            </a:pPr>
            <a:r>
              <a:rPr lang="zh-CN" altLang="en-US" kern="100" dirty="0">
                <a:latin typeface="Times New Roman" panose="02020603050405020304" pitchFamily="18" charset="0"/>
                <a:cs typeface="Times New Roman" panose="02020603050405020304" pitchFamily="18" charset="0"/>
              </a:rPr>
              <a:t>① </a:t>
            </a:r>
            <a:r>
              <a:rPr lang="en-US" altLang="zh-CN" kern="100" dirty="0">
                <a:latin typeface="Times New Roman" panose="02020603050405020304" pitchFamily="18" charset="0"/>
                <a:cs typeface="Times New Roman" panose="02020603050405020304" pitchFamily="18" charset="0"/>
              </a:rPr>
              <a:t>RM</a:t>
            </a:r>
            <a:r>
              <a:rPr lang="zh-CN" altLang="en-US" kern="100" dirty="0" smtClean="0">
                <a:latin typeface="Times New Roman" panose="02020603050405020304" pitchFamily="18" charset="0"/>
                <a:cs typeface="Times New Roman" panose="02020603050405020304" pitchFamily="18" charset="0"/>
              </a:rPr>
              <a:t>格式。         ② </a:t>
            </a:r>
            <a:r>
              <a:rPr lang="en-US" altLang="zh-CN" kern="100" dirty="0">
                <a:latin typeface="Times New Roman" panose="02020603050405020304" pitchFamily="18" charset="0"/>
                <a:cs typeface="Times New Roman" panose="02020603050405020304" pitchFamily="18" charset="0"/>
              </a:rPr>
              <a:t>MOV</a:t>
            </a:r>
            <a:r>
              <a:rPr lang="zh-CN" altLang="en-US" kern="100" dirty="0" smtClean="0">
                <a:latin typeface="Times New Roman" panose="02020603050405020304" pitchFamily="18" charset="0"/>
                <a:cs typeface="Times New Roman" panose="02020603050405020304" pitchFamily="18" charset="0"/>
              </a:rPr>
              <a:t>格式。       ③ </a:t>
            </a:r>
            <a:r>
              <a:rPr lang="en-US" altLang="zh-CN" kern="100" dirty="0">
                <a:latin typeface="Times New Roman" panose="02020603050405020304" pitchFamily="18" charset="0"/>
                <a:cs typeface="Times New Roman" panose="02020603050405020304" pitchFamily="18" charset="0"/>
              </a:rPr>
              <a:t>ASF</a:t>
            </a:r>
            <a:r>
              <a:rPr lang="zh-CN" altLang="en-US" kern="100" dirty="0">
                <a:latin typeface="Times New Roman" panose="02020603050405020304" pitchFamily="18" charset="0"/>
                <a:cs typeface="Times New Roman" panose="02020603050405020304" pitchFamily="18" charset="0"/>
              </a:rPr>
              <a:t>格式</a:t>
            </a:r>
            <a:r>
              <a:rPr lang="zh-CN" altLang="en-US" kern="100" dirty="0" smtClean="0">
                <a:latin typeface="Times New Roman" panose="02020603050405020304" pitchFamily="18" charset="0"/>
                <a:cs typeface="Times New Roman" panose="02020603050405020304" pitchFamily="18" charset="0"/>
              </a:rPr>
              <a:t>。    ④ </a:t>
            </a:r>
            <a:r>
              <a:rPr lang="en-US" altLang="zh-CN" kern="100" dirty="0">
                <a:latin typeface="Times New Roman" panose="02020603050405020304" pitchFamily="18" charset="0"/>
                <a:cs typeface="Times New Roman" panose="02020603050405020304" pitchFamily="18" charset="0"/>
              </a:rPr>
              <a:t>WMV</a:t>
            </a:r>
            <a:r>
              <a:rPr lang="zh-CN" altLang="en-US" kern="100" dirty="0" smtClean="0">
                <a:latin typeface="Times New Roman" panose="02020603050405020304" pitchFamily="18" charset="0"/>
                <a:cs typeface="Times New Roman" panose="02020603050405020304" pitchFamily="18" charset="0"/>
              </a:rPr>
              <a:t>格式。</a:t>
            </a:r>
            <a:endParaRPr lang="zh-CN" altLang="en-US" kern="100" dirty="0">
              <a:latin typeface="Times New Roman" panose="02020603050405020304" pitchFamily="18" charset="0"/>
              <a:cs typeface="Times New Roman" panose="02020603050405020304" pitchFamily="18" charset="0"/>
            </a:endParaRPr>
          </a:p>
          <a:p>
            <a:pPr marL="384048" lvl="2" indent="0">
              <a:buNone/>
            </a:pPr>
            <a:r>
              <a:rPr lang="en-US" altLang="zh-CN" b="1" kern="100" dirty="0">
                <a:latin typeface="Times New Roman" panose="02020603050405020304" pitchFamily="18" charset="0"/>
                <a:cs typeface="Times New Roman" panose="02020603050405020304" pitchFamily="18" charset="0"/>
              </a:rPr>
              <a:t>5. </a:t>
            </a:r>
            <a:r>
              <a:rPr lang="zh-CN" altLang="en-US" b="1" kern="100" dirty="0">
                <a:latin typeface="Times New Roman" panose="02020603050405020304" pitchFamily="18" charset="0"/>
                <a:cs typeface="Times New Roman" panose="02020603050405020304" pitchFamily="18" charset="0"/>
              </a:rPr>
              <a:t>视频处理工具</a:t>
            </a:r>
          </a:p>
          <a:p>
            <a:pPr marL="384048" lvl="2" indent="0">
              <a:buNone/>
            </a:pPr>
            <a:r>
              <a:rPr lang="zh-CN" altLang="en-US" kern="100" dirty="0">
                <a:latin typeface="Times New Roman" panose="02020603050405020304" pitchFamily="18" charset="0"/>
                <a:cs typeface="Times New Roman" panose="02020603050405020304" pitchFamily="18" charset="0"/>
              </a:rPr>
              <a:t>常用的视频编辑软件有以下几种：</a:t>
            </a:r>
          </a:p>
          <a:p>
            <a:pPr marL="384048" lvl="2" indent="0">
              <a:buNone/>
            </a:pPr>
            <a:r>
              <a:rPr lang="zh-CN" altLang="en-US"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1</a:t>
            </a:r>
            <a:r>
              <a:rPr lang="zh-CN" altLang="en-US"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Windows Movie Maker</a:t>
            </a:r>
            <a:r>
              <a:rPr lang="zh-CN" altLang="en-US" kern="100" dirty="0">
                <a:latin typeface="Times New Roman" panose="02020603050405020304" pitchFamily="18" charset="0"/>
                <a:cs typeface="Times New Roman" panose="02020603050405020304" pitchFamily="18" charset="0"/>
              </a:rPr>
              <a:t>。</a:t>
            </a:r>
          </a:p>
          <a:p>
            <a:pPr marL="384048" lvl="2" indent="0">
              <a:buNone/>
            </a:pPr>
            <a:r>
              <a:rPr lang="zh-CN" altLang="en-US"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2</a:t>
            </a:r>
            <a:r>
              <a:rPr lang="zh-CN" altLang="en-US"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Adobe After Effects</a:t>
            </a:r>
            <a:r>
              <a:rPr lang="zh-CN" altLang="en-US" kern="100" dirty="0">
                <a:latin typeface="Times New Roman" panose="02020603050405020304" pitchFamily="18" charset="0"/>
                <a:cs typeface="Times New Roman" panose="02020603050405020304" pitchFamily="18" charset="0"/>
              </a:rPr>
              <a:t>。</a:t>
            </a:r>
          </a:p>
          <a:p>
            <a:pPr marL="384048" lvl="2" indent="0">
              <a:buNone/>
            </a:pPr>
            <a:r>
              <a:rPr lang="zh-CN" altLang="en-US"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3</a:t>
            </a:r>
            <a:r>
              <a:rPr lang="zh-CN" altLang="en-US"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Adobe Premiere</a:t>
            </a:r>
            <a:r>
              <a:rPr lang="zh-CN" altLang="en-US" kern="100" dirty="0">
                <a:latin typeface="Times New Roman" panose="02020603050405020304" pitchFamily="18" charset="0"/>
                <a:cs typeface="Times New Roman" panose="02020603050405020304" pitchFamily="18" charset="0"/>
              </a:rPr>
              <a:t>。</a:t>
            </a:r>
          </a:p>
          <a:p>
            <a:pPr marL="384048" lvl="2" indent="0">
              <a:buNone/>
            </a:pPr>
            <a:r>
              <a:rPr lang="zh-CN" altLang="en-US"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4</a:t>
            </a:r>
            <a:r>
              <a:rPr lang="zh-CN" altLang="en-US"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EDIUS</a:t>
            </a:r>
            <a:r>
              <a:rPr lang="zh-CN" altLang="en-US" kern="100" dirty="0">
                <a:latin typeface="Times New Roman" panose="02020603050405020304" pitchFamily="18" charset="0"/>
                <a:cs typeface="Times New Roman" panose="02020603050405020304" pitchFamily="18" charset="0"/>
              </a:rPr>
              <a:t>。</a:t>
            </a:r>
          </a:p>
          <a:p>
            <a:pPr marL="384048" lvl="2" indent="0">
              <a:buNone/>
            </a:pPr>
            <a:r>
              <a:rPr lang="zh-CN" altLang="en-US"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5</a:t>
            </a:r>
            <a:r>
              <a:rPr lang="zh-CN" altLang="en-US"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Sony Vegas</a:t>
            </a:r>
            <a:r>
              <a:rPr lang="zh-CN" altLang="en-US" kern="100" dirty="0">
                <a:latin typeface="Times New Roman" panose="02020603050405020304" pitchFamily="18" charset="0"/>
                <a:cs typeface="Times New Roman" panose="02020603050405020304" pitchFamily="18" charset="0"/>
              </a:rPr>
              <a:t>。</a:t>
            </a:r>
          </a:p>
          <a:p>
            <a:pPr marL="384048" lvl="2" indent="0">
              <a:buNone/>
            </a:pPr>
            <a:r>
              <a:rPr lang="zh-CN" altLang="en-US"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6</a:t>
            </a:r>
            <a:r>
              <a:rPr lang="zh-CN" altLang="en-US" kern="100" dirty="0">
                <a:latin typeface="Times New Roman" panose="02020603050405020304" pitchFamily="18" charset="0"/>
                <a:cs typeface="Times New Roman" panose="02020603050405020304" pitchFamily="18" charset="0"/>
              </a:rPr>
              <a:t>）会声会影。</a:t>
            </a:r>
          </a:p>
          <a:p>
            <a:pPr marL="384048" lvl="2" indent="0">
              <a:buNone/>
            </a:pPr>
            <a:endParaRPr lang="zh-CN" altLang="en-US" b="1" kern="100" dirty="0">
              <a:latin typeface="Times New Roman" panose="02020603050405020304" pitchFamily="18" charset="0"/>
              <a:ea typeface="黑体" panose="02010609060101010101" pitchFamily="49" charset="-122"/>
            </a:endParaRPr>
          </a:p>
          <a:p>
            <a:pPr lvl="2"/>
            <a:endParaRPr lang="zh-CN" altLang="en-US" b="1" kern="100" dirty="0">
              <a:latin typeface="Times New Roman" panose="02020603050405020304" pitchFamily="18" charset="0"/>
              <a:ea typeface="黑体" panose="02010609060101010101" pitchFamily="49" charset="-122"/>
            </a:endParaRPr>
          </a:p>
          <a:p>
            <a:pPr lvl="2"/>
            <a:endParaRPr lang="zh-CN" altLang="en-US" b="1" kern="100" dirty="0">
              <a:latin typeface="Times New Roman" panose="02020603050405020304" pitchFamily="18" charset="0"/>
              <a:ea typeface="黑体" panose="02010609060101010101" pitchFamily="49" charset="-122"/>
            </a:endParaRPr>
          </a:p>
          <a:p>
            <a:pPr lvl="2"/>
            <a:endParaRPr lang="zh-CN" altLang="en-US" b="1" kern="100" dirty="0">
              <a:latin typeface="Times New Roman" panose="02020603050405020304" pitchFamily="18" charset="0"/>
              <a:ea typeface="黑体" panose="02010609060101010101" pitchFamily="49" charset="-122"/>
            </a:endParaRPr>
          </a:p>
          <a:p>
            <a:pPr lvl="2"/>
            <a:endParaRPr lang="zh-CN" altLang="en-US" b="1" kern="100" dirty="0">
              <a:latin typeface="Times New Roman" panose="02020603050405020304" pitchFamily="18" charset="0"/>
              <a:ea typeface="黑体" panose="02010609060101010101" pitchFamily="49" charset="-122"/>
            </a:endParaRPr>
          </a:p>
          <a:p>
            <a:pPr lvl="2"/>
            <a:endParaRPr lang="zh-CN" altLang="en-US" b="1" kern="100" dirty="0">
              <a:latin typeface="Times New Roman" panose="02020603050405020304" pitchFamily="18" charset="0"/>
              <a:ea typeface="黑体" panose="02010609060101010101" pitchFamily="49" charset="-122"/>
            </a:endParaRPr>
          </a:p>
          <a:p>
            <a:pPr marR="0" lvl="2" rtl="0"/>
            <a:endParaRPr lang="zh-CN" altLang="en-US" b="1" i="0" u="none" strike="noStrike" kern="100" baseline="0" dirty="0" smtClean="0">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462905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marR="0" rtl="0"/>
            <a:r>
              <a:rPr lang="en-US" altLang="zh-CN" sz="2800" i="0" u="none" strike="noStrike" kern="2200" baseline="0" dirty="0" smtClean="0">
                <a:latin typeface="黑体" panose="02010609060101010101" pitchFamily="49" charset="-122"/>
                <a:ea typeface="黑体" panose="02010609060101010101" pitchFamily="49" charset="-122"/>
              </a:rPr>
              <a:t>7.3.4  </a:t>
            </a:r>
            <a:r>
              <a:rPr lang="zh-CN" altLang="en-US" sz="2800" i="0" u="none" strike="noStrike" kern="2200" baseline="0" dirty="0" smtClean="0">
                <a:latin typeface="黑体" panose="02010609060101010101" pitchFamily="49" charset="-122"/>
                <a:ea typeface="黑体" panose="02010609060101010101" pitchFamily="49" charset="-122"/>
              </a:rPr>
              <a:t>流媒体</a:t>
            </a:r>
            <a:endParaRPr lang="zh-CN" altLang="en-US" sz="2800" i="0" u="none" strike="noStrike" kern="2200" baseline="0" dirty="0" smtClean="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p:txBody>
          <a:bodyPr>
            <a:normAutofit/>
          </a:bodyPr>
          <a:lstStyle/>
          <a:p>
            <a:pPr lvl="0"/>
            <a:r>
              <a:rPr lang="en-US" altLang="zh-CN" sz="1600" b="1" kern="100" dirty="0" smtClean="0">
                <a:latin typeface="+mn-ea"/>
              </a:rPr>
              <a:t>1</a:t>
            </a:r>
            <a:r>
              <a:rPr lang="en-US" altLang="zh-CN" sz="1600" b="1" kern="100" dirty="0">
                <a:latin typeface="+mn-ea"/>
              </a:rPr>
              <a:t>. </a:t>
            </a:r>
            <a:r>
              <a:rPr lang="zh-CN" altLang="en-US" sz="1600" b="1" kern="100" dirty="0">
                <a:latin typeface="+mn-ea"/>
              </a:rPr>
              <a:t>流媒体</a:t>
            </a:r>
          </a:p>
          <a:p>
            <a:pPr lvl="0"/>
            <a:r>
              <a:rPr lang="en-US" altLang="zh-CN" sz="1600" b="1" kern="100" dirty="0">
                <a:latin typeface="+mn-ea"/>
              </a:rPr>
              <a:t>2. </a:t>
            </a:r>
            <a:r>
              <a:rPr lang="zh-CN" altLang="en-US" sz="1600" b="1" kern="100" dirty="0">
                <a:latin typeface="+mn-ea"/>
              </a:rPr>
              <a:t>流媒体数据流的特点</a:t>
            </a:r>
          </a:p>
          <a:p>
            <a:pPr lvl="0"/>
            <a:r>
              <a:rPr lang="en-US" altLang="zh-CN" sz="1600" b="1" kern="100" dirty="0">
                <a:latin typeface="+mn-ea"/>
              </a:rPr>
              <a:t>3. </a:t>
            </a:r>
            <a:r>
              <a:rPr lang="zh-CN" altLang="en-US" sz="1600" b="1" kern="100" dirty="0">
                <a:latin typeface="+mn-ea"/>
              </a:rPr>
              <a:t>流媒体的传输技术</a:t>
            </a:r>
          </a:p>
          <a:p>
            <a:pPr lvl="0"/>
            <a:r>
              <a:rPr lang="en-US" altLang="zh-CN" sz="1600" b="1" kern="100" dirty="0">
                <a:latin typeface="+mn-ea"/>
              </a:rPr>
              <a:t>4. </a:t>
            </a:r>
            <a:r>
              <a:rPr lang="zh-CN" altLang="en-US" sz="1600" b="1" kern="100" dirty="0">
                <a:latin typeface="+mn-ea"/>
              </a:rPr>
              <a:t>流媒体的应用领域</a:t>
            </a:r>
          </a:p>
        </p:txBody>
      </p:sp>
    </p:spTree>
    <p:extLst>
      <p:ext uri="{BB962C8B-B14F-4D97-AF65-F5344CB8AC3E}">
        <p14:creationId xmlns:p14="http://schemas.microsoft.com/office/powerpoint/2010/main" val="1885075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黑体" panose="02010609060101010101" pitchFamily="49" charset="-122"/>
                <a:ea typeface="黑体" panose="02010609060101010101" pitchFamily="49" charset="-122"/>
              </a:rPr>
              <a:t>7.4  </a:t>
            </a:r>
            <a:r>
              <a:rPr lang="zh-CN" altLang="en-US" dirty="0">
                <a:latin typeface="黑体" panose="02010609060101010101" pitchFamily="49" charset="-122"/>
                <a:ea typeface="黑体" panose="02010609060101010101" pitchFamily="49" charset="-122"/>
              </a:rPr>
              <a:t>数字媒体技术的应用</a:t>
            </a:r>
          </a:p>
        </p:txBody>
      </p:sp>
      <p:sp>
        <p:nvSpPr>
          <p:cNvPr id="3" name="内容占位符 2"/>
          <p:cNvSpPr>
            <a:spLocks noGrp="1"/>
          </p:cNvSpPr>
          <p:nvPr>
            <p:ph idx="1"/>
          </p:nvPr>
        </p:nvSpPr>
        <p:spPr/>
        <p:txBody>
          <a:bodyPr/>
          <a:lstStyle/>
          <a:p>
            <a:r>
              <a:rPr lang="en-US" altLang="zh-CN" sz="1600" b="1" dirty="0"/>
              <a:t>1. </a:t>
            </a:r>
            <a:r>
              <a:rPr lang="zh-CN" altLang="en-US" sz="1600" b="1" dirty="0"/>
              <a:t>教育培训</a:t>
            </a:r>
          </a:p>
          <a:p>
            <a:r>
              <a:rPr lang="en-US" altLang="zh-CN" sz="1600" b="1" dirty="0"/>
              <a:t>2. </a:t>
            </a:r>
            <a:r>
              <a:rPr lang="zh-CN" altLang="en-US" sz="1600" b="1" dirty="0"/>
              <a:t>电子出版</a:t>
            </a:r>
          </a:p>
          <a:p>
            <a:r>
              <a:rPr lang="en-US" altLang="zh-CN" sz="1600" b="1" dirty="0"/>
              <a:t>3. </a:t>
            </a:r>
            <a:r>
              <a:rPr lang="zh-CN" altLang="en-US" sz="1600" b="1" dirty="0"/>
              <a:t>电子商务</a:t>
            </a:r>
          </a:p>
          <a:p>
            <a:r>
              <a:rPr lang="en-US" altLang="zh-CN" sz="1600" b="1" dirty="0"/>
              <a:t>4. </a:t>
            </a:r>
            <a:r>
              <a:rPr lang="zh-CN" altLang="en-US" sz="1600" b="1" dirty="0"/>
              <a:t>商业广告</a:t>
            </a:r>
          </a:p>
          <a:p>
            <a:r>
              <a:rPr lang="en-US" altLang="zh-CN" sz="1600" b="1" dirty="0"/>
              <a:t>5. </a:t>
            </a:r>
            <a:r>
              <a:rPr lang="zh-CN" altLang="en-US" sz="1600" b="1" dirty="0"/>
              <a:t>娱乐艺术</a:t>
            </a:r>
          </a:p>
          <a:p>
            <a:r>
              <a:rPr lang="en-US" altLang="zh-CN" sz="1600" b="1" dirty="0"/>
              <a:t>6. </a:t>
            </a:r>
            <a:r>
              <a:rPr lang="zh-CN" altLang="en-US" sz="1600" b="1" dirty="0"/>
              <a:t>医疗</a:t>
            </a:r>
          </a:p>
          <a:p>
            <a:r>
              <a:rPr lang="en-US" altLang="zh-CN" sz="1600" b="1" dirty="0"/>
              <a:t>7. </a:t>
            </a:r>
            <a:r>
              <a:rPr lang="zh-CN" altLang="en-US" sz="1600" b="1" dirty="0"/>
              <a:t>数据科学</a:t>
            </a:r>
          </a:p>
          <a:p>
            <a:endParaRPr lang="zh-CN" altLang="en-US" dirty="0"/>
          </a:p>
        </p:txBody>
      </p:sp>
    </p:spTree>
    <p:extLst>
      <p:ext uri="{BB962C8B-B14F-4D97-AF65-F5344CB8AC3E}">
        <p14:creationId xmlns:p14="http://schemas.microsoft.com/office/powerpoint/2010/main" val="3809046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kern="2200" dirty="0">
                <a:latin typeface="黑体" panose="02010609060101010101" pitchFamily="49" charset="-122"/>
                <a:ea typeface="黑体" panose="02010609060101010101" pitchFamily="49" charset="-122"/>
              </a:rPr>
              <a:t>7.1  </a:t>
            </a:r>
            <a:r>
              <a:rPr lang="zh-CN" altLang="en-US" kern="2200" dirty="0">
                <a:latin typeface="黑体" panose="02010609060101010101" pitchFamily="49" charset="-122"/>
                <a:ea typeface="黑体" panose="02010609060101010101" pitchFamily="49" charset="-122"/>
              </a:rPr>
              <a:t>数字媒体概述</a:t>
            </a:r>
            <a:endParaRPr lang="zh-CN" altLang="en-US" i="0" u="none" strike="noStrike" kern="2200" baseline="0" dirty="0" smtClean="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p:txBody>
          <a:bodyPr>
            <a:normAutofit lnSpcReduction="10000"/>
          </a:bodyPr>
          <a:lstStyle/>
          <a:p>
            <a:pPr lvl="0"/>
            <a:r>
              <a:rPr lang="en-US" altLang="zh-CN" b="1" kern="100" dirty="0">
                <a:latin typeface="黑体" panose="02010609060101010101" pitchFamily="49" charset="-122"/>
                <a:ea typeface="黑体" panose="02010609060101010101" pitchFamily="49" charset="-122"/>
              </a:rPr>
              <a:t>7.1.1  </a:t>
            </a:r>
            <a:r>
              <a:rPr lang="zh-CN" altLang="en-US" b="1" kern="100" dirty="0">
                <a:latin typeface="黑体" panose="02010609060101010101" pitchFamily="49" charset="-122"/>
                <a:ea typeface="黑体" panose="02010609060101010101" pitchFamily="49" charset="-122"/>
              </a:rPr>
              <a:t>媒体的基本概念</a:t>
            </a:r>
          </a:p>
          <a:p>
            <a:pPr lvl="0"/>
            <a:r>
              <a:rPr lang="zh-CN" altLang="en-US" sz="1700" kern="100" dirty="0">
                <a:latin typeface="+mn-ea"/>
              </a:rPr>
              <a:t>（</a:t>
            </a:r>
            <a:r>
              <a:rPr lang="en-US" altLang="zh-CN" sz="1700" kern="100" dirty="0">
                <a:latin typeface="+mn-ea"/>
              </a:rPr>
              <a:t>1</a:t>
            </a:r>
            <a:r>
              <a:rPr lang="zh-CN" altLang="en-US" sz="1700" kern="100" dirty="0">
                <a:latin typeface="+mn-ea"/>
              </a:rPr>
              <a:t>）感觉媒体（</a:t>
            </a:r>
            <a:r>
              <a:rPr lang="en-US" altLang="zh-CN" sz="1700" kern="100" dirty="0">
                <a:latin typeface="+mn-ea"/>
              </a:rPr>
              <a:t>Perception Media</a:t>
            </a:r>
            <a:r>
              <a:rPr lang="zh-CN" altLang="en-US" sz="1700" kern="100" dirty="0">
                <a:latin typeface="+mn-ea"/>
              </a:rPr>
              <a:t>）： </a:t>
            </a:r>
            <a:r>
              <a:rPr lang="zh-CN" altLang="en-US" sz="1700" kern="100" dirty="0" smtClean="0">
                <a:latin typeface="+mn-ea"/>
              </a:rPr>
              <a:t>（</a:t>
            </a:r>
            <a:r>
              <a:rPr lang="en-US" altLang="zh-CN" sz="1700" kern="100" dirty="0">
                <a:latin typeface="+mn-ea"/>
              </a:rPr>
              <a:t>2</a:t>
            </a:r>
            <a:r>
              <a:rPr lang="zh-CN" altLang="en-US" sz="1700" kern="100" dirty="0">
                <a:latin typeface="+mn-ea"/>
              </a:rPr>
              <a:t>）表示媒体（</a:t>
            </a:r>
            <a:r>
              <a:rPr lang="en-US" altLang="zh-CN" sz="1700" kern="100" dirty="0">
                <a:latin typeface="+mn-ea"/>
              </a:rPr>
              <a:t>Presentation Media</a:t>
            </a:r>
            <a:r>
              <a:rPr lang="zh-CN" altLang="en-US" sz="1700" kern="100" dirty="0">
                <a:latin typeface="+mn-ea"/>
              </a:rPr>
              <a:t>）：</a:t>
            </a:r>
          </a:p>
          <a:p>
            <a:pPr lvl="0"/>
            <a:r>
              <a:rPr lang="zh-CN" altLang="en-US" sz="1700" kern="100" dirty="0">
                <a:latin typeface="+mn-ea"/>
              </a:rPr>
              <a:t>（</a:t>
            </a:r>
            <a:r>
              <a:rPr lang="en-US" altLang="zh-CN" sz="1700" kern="100" dirty="0">
                <a:latin typeface="+mn-ea"/>
              </a:rPr>
              <a:t>3</a:t>
            </a:r>
            <a:r>
              <a:rPr lang="zh-CN" altLang="en-US" sz="1700" kern="100" dirty="0">
                <a:latin typeface="+mn-ea"/>
              </a:rPr>
              <a:t>）显示媒体（</a:t>
            </a:r>
            <a:r>
              <a:rPr lang="en-US" altLang="zh-CN" sz="1700" kern="100" dirty="0">
                <a:latin typeface="+mn-ea"/>
              </a:rPr>
              <a:t>Display Media</a:t>
            </a:r>
            <a:r>
              <a:rPr lang="zh-CN" altLang="en-US" sz="1700" kern="100" dirty="0">
                <a:latin typeface="+mn-ea"/>
              </a:rPr>
              <a:t>）</a:t>
            </a:r>
            <a:r>
              <a:rPr lang="zh-CN" altLang="en-US" sz="1700" kern="100" dirty="0" smtClean="0">
                <a:latin typeface="+mn-ea"/>
              </a:rPr>
              <a:t>：       （</a:t>
            </a:r>
            <a:r>
              <a:rPr lang="en-US" altLang="zh-CN" sz="1700" kern="100" dirty="0">
                <a:latin typeface="+mn-ea"/>
              </a:rPr>
              <a:t>4</a:t>
            </a:r>
            <a:r>
              <a:rPr lang="zh-CN" altLang="en-US" sz="1700" kern="100" dirty="0">
                <a:latin typeface="+mn-ea"/>
              </a:rPr>
              <a:t>）存储媒体（</a:t>
            </a:r>
            <a:r>
              <a:rPr lang="en-US" altLang="zh-CN" sz="1700" kern="100" dirty="0">
                <a:latin typeface="+mn-ea"/>
              </a:rPr>
              <a:t>Storage Media</a:t>
            </a:r>
            <a:r>
              <a:rPr lang="zh-CN" altLang="en-US" sz="1700" kern="100" dirty="0">
                <a:latin typeface="+mn-ea"/>
              </a:rPr>
              <a:t>）：</a:t>
            </a:r>
          </a:p>
          <a:p>
            <a:pPr lvl="0"/>
            <a:r>
              <a:rPr lang="zh-CN" altLang="en-US" sz="1700" kern="100" dirty="0">
                <a:latin typeface="+mn-ea"/>
              </a:rPr>
              <a:t>（</a:t>
            </a:r>
            <a:r>
              <a:rPr lang="en-US" altLang="zh-CN" sz="1700" kern="100" dirty="0">
                <a:latin typeface="+mn-ea"/>
              </a:rPr>
              <a:t>5</a:t>
            </a:r>
            <a:r>
              <a:rPr lang="zh-CN" altLang="en-US" sz="1700" kern="100" dirty="0">
                <a:latin typeface="+mn-ea"/>
              </a:rPr>
              <a:t>）传输媒体（</a:t>
            </a:r>
            <a:r>
              <a:rPr lang="en-US" altLang="zh-CN" sz="1700" kern="100" dirty="0">
                <a:latin typeface="+mn-ea"/>
              </a:rPr>
              <a:t>Transmission Media</a:t>
            </a:r>
            <a:r>
              <a:rPr lang="zh-CN" altLang="en-US" sz="1700" kern="100" dirty="0">
                <a:latin typeface="+mn-ea"/>
              </a:rPr>
              <a:t>）： </a:t>
            </a:r>
          </a:p>
          <a:p>
            <a:pPr>
              <a:lnSpc>
                <a:spcPct val="100000"/>
              </a:lnSpc>
            </a:pPr>
            <a:r>
              <a:rPr lang="en-US" altLang="zh-CN" b="1" kern="100" dirty="0">
                <a:latin typeface="黑体" panose="02010609060101010101" pitchFamily="49" charset="-122"/>
                <a:ea typeface="黑体" panose="02010609060101010101" pitchFamily="49" charset="-122"/>
              </a:rPr>
              <a:t>7.1.2  </a:t>
            </a:r>
            <a:r>
              <a:rPr lang="zh-CN" altLang="en-US" b="1" kern="100" dirty="0">
                <a:latin typeface="黑体" panose="02010609060101010101" pitchFamily="49" charset="-122"/>
                <a:ea typeface="黑体" panose="02010609060101010101" pitchFamily="49" charset="-122"/>
              </a:rPr>
              <a:t>数字媒体与数字媒体技术 </a:t>
            </a:r>
          </a:p>
          <a:p>
            <a:pPr lvl="0"/>
            <a:r>
              <a:rPr lang="en-US" altLang="zh-CN" sz="1700" b="1" kern="100" dirty="0">
                <a:latin typeface="+mn-ea"/>
              </a:rPr>
              <a:t>1. </a:t>
            </a:r>
            <a:r>
              <a:rPr lang="zh-CN" altLang="en-US" sz="1700" b="1" kern="100" dirty="0">
                <a:latin typeface="+mn-ea"/>
              </a:rPr>
              <a:t>数字媒体</a:t>
            </a:r>
          </a:p>
          <a:p>
            <a:pPr lvl="0"/>
            <a:r>
              <a:rPr lang="en-US" altLang="zh-CN" sz="1700" b="1" kern="100" dirty="0">
                <a:latin typeface="+mn-ea"/>
              </a:rPr>
              <a:t>2. </a:t>
            </a:r>
            <a:r>
              <a:rPr lang="zh-CN" altLang="en-US" sz="1700" b="1" kern="100" dirty="0">
                <a:latin typeface="+mn-ea"/>
              </a:rPr>
              <a:t>数字媒体技术</a:t>
            </a:r>
          </a:p>
          <a:p>
            <a:pPr lvl="0"/>
            <a:r>
              <a:rPr lang="en-US" altLang="zh-CN" sz="1700" b="1" kern="100" dirty="0">
                <a:latin typeface="+mn-ea"/>
              </a:rPr>
              <a:t>2. </a:t>
            </a:r>
            <a:r>
              <a:rPr lang="zh-CN" altLang="en-US" sz="1700" b="1" kern="100" dirty="0">
                <a:latin typeface="+mn-ea"/>
              </a:rPr>
              <a:t>数字媒体技术的特性</a:t>
            </a:r>
          </a:p>
          <a:p>
            <a:pPr lvl="0"/>
            <a:r>
              <a:rPr lang="zh-CN" altLang="en-US" sz="1700" kern="100" dirty="0">
                <a:latin typeface="+mn-ea"/>
              </a:rPr>
              <a:t>（</a:t>
            </a:r>
            <a:r>
              <a:rPr lang="en-US" altLang="zh-CN" sz="1700" kern="100" dirty="0">
                <a:latin typeface="+mn-ea"/>
              </a:rPr>
              <a:t>1</a:t>
            </a:r>
            <a:r>
              <a:rPr lang="zh-CN" altLang="en-US" sz="1700" kern="100" dirty="0">
                <a:latin typeface="+mn-ea"/>
              </a:rPr>
              <a:t>）数字化</a:t>
            </a:r>
            <a:r>
              <a:rPr lang="zh-CN" altLang="en-US" sz="1700" kern="100" dirty="0" smtClean="0">
                <a:latin typeface="+mn-ea"/>
              </a:rPr>
              <a:t>。（</a:t>
            </a:r>
            <a:r>
              <a:rPr lang="en-US" altLang="zh-CN" sz="1700" kern="100" dirty="0">
                <a:latin typeface="+mn-ea"/>
              </a:rPr>
              <a:t>2</a:t>
            </a:r>
            <a:r>
              <a:rPr lang="zh-CN" altLang="en-US" sz="1700" kern="100" dirty="0">
                <a:latin typeface="+mn-ea"/>
              </a:rPr>
              <a:t>）交互性</a:t>
            </a:r>
            <a:r>
              <a:rPr lang="zh-CN" altLang="en-US" sz="1700" kern="100" dirty="0" smtClean="0">
                <a:latin typeface="+mn-ea"/>
              </a:rPr>
              <a:t>。（</a:t>
            </a:r>
            <a:r>
              <a:rPr lang="en-US" altLang="zh-CN" sz="1700" kern="100" dirty="0">
                <a:latin typeface="+mn-ea"/>
              </a:rPr>
              <a:t>3</a:t>
            </a:r>
            <a:r>
              <a:rPr lang="zh-CN" altLang="en-US" sz="1700" kern="100" dirty="0">
                <a:latin typeface="+mn-ea"/>
              </a:rPr>
              <a:t>）趣味性。</a:t>
            </a:r>
          </a:p>
          <a:p>
            <a:pPr lvl="0"/>
            <a:r>
              <a:rPr lang="zh-CN" altLang="en-US" sz="1700" kern="100" dirty="0">
                <a:latin typeface="+mn-ea"/>
              </a:rPr>
              <a:t>（</a:t>
            </a:r>
            <a:r>
              <a:rPr lang="en-US" altLang="zh-CN" sz="1700" kern="100" dirty="0">
                <a:latin typeface="+mn-ea"/>
              </a:rPr>
              <a:t>4</a:t>
            </a:r>
            <a:r>
              <a:rPr lang="zh-CN" altLang="en-US" sz="1700" kern="100" dirty="0">
                <a:latin typeface="+mn-ea"/>
              </a:rPr>
              <a:t>）集成性</a:t>
            </a:r>
            <a:r>
              <a:rPr lang="zh-CN" altLang="en-US" sz="1700" kern="100" dirty="0" smtClean="0">
                <a:latin typeface="+mn-ea"/>
              </a:rPr>
              <a:t>。（</a:t>
            </a:r>
            <a:r>
              <a:rPr lang="en-US" altLang="zh-CN" sz="1700" kern="100" dirty="0">
                <a:latin typeface="+mn-ea"/>
              </a:rPr>
              <a:t>5</a:t>
            </a:r>
            <a:r>
              <a:rPr lang="zh-CN" altLang="en-US" sz="1700" kern="100" dirty="0">
                <a:latin typeface="+mn-ea"/>
              </a:rPr>
              <a:t>）技术与艺术的融合。</a:t>
            </a:r>
          </a:p>
          <a:p>
            <a:pPr marR="0" lvl="0" rtl="0"/>
            <a:endParaRPr lang="zh-CN" altLang="en-US" b="1" i="0" u="none" strike="noStrike" kern="100" baseline="0" dirty="0" smtClean="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1410333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b="1" kern="2200" dirty="0">
                <a:latin typeface="黑体" panose="02010609060101010101" pitchFamily="49" charset="-122"/>
                <a:ea typeface="黑体" panose="02010609060101010101" pitchFamily="49" charset="-122"/>
              </a:rPr>
              <a:t>7.1.3  </a:t>
            </a:r>
            <a:r>
              <a:rPr lang="zh-CN" altLang="en-US" sz="2800" b="1" kern="2200" dirty="0">
                <a:latin typeface="黑体" panose="02010609060101010101" pitchFamily="49" charset="-122"/>
                <a:ea typeface="黑体" panose="02010609060101010101" pitchFamily="49" charset="-122"/>
              </a:rPr>
              <a:t>数字媒体技术中的媒体元素</a:t>
            </a:r>
            <a:endParaRPr lang="zh-CN" altLang="en-US" sz="2800" b="1" i="0" u="none" strike="noStrike" kern="2200" baseline="0" dirty="0" smtClean="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p:txBody>
          <a:bodyPr/>
          <a:lstStyle/>
          <a:p>
            <a:pPr marL="201168" lvl="1" indent="0">
              <a:buNone/>
            </a:pPr>
            <a:r>
              <a:rPr lang="en-US" altLang="zh-CN" sz="1800" b="1" kern="100" dirty="0">
                <a:latin typeface="+mn-ea"/>
              </a:rPr>
              <a:t>1. </a:t>
            </a:r>
            <a:r>
              <a:rPr lang="zh-CN" altLang="en-US" sz="1800" b="1" kern="100" dirty="0">
                <a:latin typeface="+mn-ea"/>
              </a:rPr>
              <a:t>文本</a:t>
            </a:r>
          </a:p>
          <a:p>
            <a:pPr marL="201168" lvl="1" indent="0">
              <a:buNone/>
            </a:pPr>
            <a:r>
              <a:rPr lang="en-US" altLang="zh-CN" sz="1800" b="1" kern="100" dirty="0">
                <a:latin typeface="+mn-ea"/>
              </a:rPr>
              <a:t>2. </a:t>
            </a:r>
            <a:r>
              <a:rPr lang="zh-CN" altLang="en-US" sz="1800" b="1" kern="100" dirty="0">
                <a:latin typeface="+mn-ea"/>
              </a:rPr>
              <a:t>声音</a:t>
            </a:r>
          </a:p>
          <a:p>
            <a:pPr marL="201168" lvl="1" indent="0">
              <a:buNone/>
            </a:pPr>
            <a:r>
              <a:rPr lang="en-US" altLang="zh-CN" sz="1800" b="1" kern="100" dirty="0">
                <a:latin typeface="+mn-ea"/>
              </a:rPr>
              <a:t>3. </a:t>
            </a:r>
            <a:r>
              <a:rPr lang="zh-CN" altLang="en-US" sz="1800" b="1" kern="100" dirty="0">
                <a:latin typeface="+mn-ea"/>
              </a:rPr>
              <a:t>图像</a:t>
            </a:r>
          </a:p>
          <a:p>
            <a:pPr marL="201168" lvl="1" indent="0">
              <a:buNone/>
            </a:pPr>
            <a:r>
              <a:rPr lang="en-US" altLang="zh-CN" sz="1800" b="1" kern="100" dirty="0">
                <a:latin typeface="+mn-ea"/>
              </a:rPr>
              <a:t>4. </a:t>
            </a:r>
            <a:r>
              <a:rPr lang="zh-CN" altLang="en-US" sz="1800" b="1" kern="100" dirty="0">
                <a:latin typeface="+mn-ea"/>
              </a:rPr>
              <a:t>视频影像</a:t>
            </a:r>
          </a:p>
          <a:p>
            <a:pPr marL="201168" lvl="1" indent="0">
              <a:buNone/>
            </a:pPr>
            <a:r>
              <a:rPr lang="en-US" altLang="zh-CN" sz="1800" b="1" kern="100" dirty="0">
                <a:latin typeface="+mn-ea"/>
              </a:rPr>
              <a:t>5. </a:t>
            </a:r>
            <a:r>
              <a:rPr lang="zh-CN" altLang="en-US" sz="1800" b="1" kern="100" dirty="0">
                <a:latin typeface="+mn-ea"/>
              </a:rPr>
              <a:t>动画</a:t>
            </a:r>
          </a:p>
          <a:p>
            <a:pPr marL="201168" marR="0" lvl="1" indent="0" rtl="0">
              <a:buNone/>
            </a:pPr>
            <a:endParaRPr lang="zh-CN" altLang="en-US" b="1" kern="100" dirty="0">
              <a:latin typeface="Times New Roman" panose="02020603050405020304" pitchFamily="18" charset="0"/>
            </a:endParaRPr>
          </a:p>
        </p:txBody>
      </p:sp>
    </p:spTree>
    <p:extLst>
      <p:ext uri="{BB962C8B-B14F-4D97-AF65-F5344CB8AC3E}">
        <p14:creationId xmlns:p14="http://schemas.microsoft.com/office/powerpoint/2010/main" val="1069446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kern="2200" dirty="0">
                <a:latin typeface="黑体" panose="02010609060101010101" pitchFamily="49" charset="-122"/>
                <a:ea typeface="黑体" panose="02010609060101010101" pitchFamily="49" charset="-122"/>
              </a:rPr>
              <a:t>7.1.4  </a:t>
            </a:r>
            <a:r>
              <a:rPr lang="zh-CN" altLang="en-US" sz="2800" kern="2200" dirty="0">
                <a:latin typeface="黑体" panose="02010609060101010101" pitchFamily="49" charset="-122"/>
                <a:ea typeface="黑体" panose="02010609060101010101" pitchFamily="49" charset="-122"/>
              </a:rPr>
              <a:t>数字媒体技术的研究领域</a:t>
            </a:r>
            <a:endParaRPr lang="zh-CN" altLang="en-US" sz="2800" i="0" u="none" strike="noStrike" kern="2200" baseline="0" dirty="0" smtClean="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p:txBody>
          <a:bodyPr>
            <a:normAutofit/>
          </a:bodyPr>
          <a:lstStyle/>
          <a:p>
            <a:pPr marL="201168" lvl="1" indent="0">
              <a:buNone/>
            </a:pPr>
            <a:r>
              <a:rPr lang="en-US" altLang="zh-CN" sz="1700" b="1" kern="100" dirty="0">
                <a:latin typeface="+mn-ea"/>
              </a:rPr>
              <a:t>1. </a:t>
            </a:r>
            <a:r>
              <a:rPr lang="zh-CN" altLang="en-US" sz="1700" b="1" kern="100" dirty="0">
                <a:latin typeface="+mn-ea"/>
              </a:rPr>
              <a:t>数字声音处理</a:t>
            </a:r>
          </a:p>
          <a:p>
            <a:pPr marL="201168" lvl="1" indent="0">
              <a:buNone/>
            </a:pPr>
            <a:r>
              <a:rPr lang="en-US" altLang="zh-CN" sz="1700" b="1" kern="100" dirty="0">
                <a:latin typeface="+mn-ea"/>
              </a:rPr>
              <a:t>2. </a:t>
            </a:r>
            <a:r>
              <a:rPr lang="zh-CN" altLang="en-US" sz="1700" b="1" kern="100" dirty="0">
                <a:latin typeface="+mn-ea"/>
              </a:rPr>
              <a:t>数字图像处理</a:t>
            </a:r>
          </a:p>
          <a:p>
            <a:pPr marL="201168" lvl="1" indent="0">
              <a:buNone/>
            </a:pPr>
            <a:r>
              <a:rPr lang="en-US" altLang="zh-CN" sz="1700" b="1" kern="100" dirty="0">
                <a:latin typeface="+mn-ea"/>
              </a:rPr>
              <a:t>3. </a:t>
            </a:r>
            <a:r>
              <a:rPr lang="zh-CN" altLang="en-US" sz="1700" b="1" kern="100" dirty="0">
                <a:latin typeface="+mn-ea"/>
              </a:rPr>
              <a:t>数字视频处理</a:t>
            </a:r>
          </a:p>
          <a:p>
            <a:pPr marL="201168" lvl="1" indent="0">
              <a:buNone/>
            </a:pPr>
            <a:r>
              <a:rPr lang="en-US" altLang="zh-CN" sz="1700" b="1" kern="100" dirty="0">
                <a:latin typeface="+mn-ea"/>
              </a:rPr>
              <a:t>4. </a:t>
            </a:r>
            <a:r>
              <a:rPr lang="zh-CN" altLang="en-US" sz="1700" b="1" kern="100" dirty="0">
                <a:latin typeface="+mn-ea"/>
              </a:rPr>
              <a:t>数字动画设计</a:t>
            </a:r>
          </a:p>
          <a:p>
            <a:pPr marL="201168" lvl="1" indent="0">
              <a:buNone/>
            </a:pPr>
            <a:r>
              <a:rPr lang="en-US" altLang="zh-CN" sz="1700" b="1" kern="100" dirty="0">
                <a:latin typeface="+mn-ea"/>
              </a:rPr>
              <a:t>5. </a:t>
            </a:r>
            <a:r>
              <a:rPr lang="zh-CN" altLang="en-US" sz="1700" b="1" kern="100" dirty="0">
                <a:latin typeface="+mn-ea"/>
              </a:rPr>
              <a:t>数字游戏设计</a:t>
            </a:r>
          </a:p>
          <a:p>
            <a:pPr marL="201168" lvl="1" indent="0">
              <a:buNone/>
            </a:pPr>
            <a:r>
              <a:rPr lang="en-US" altLang="zh-CN" sz="1700" b="1" kern="100" dirty="0">
                <a:latin typeface="+mn-ea"/>
              </a:rPr>
              <a:t>6. </a:t>
            </a:r>
            <a:r>
              <a:rPr lang="zh-CN" altLang="en-US" sz="1700" b="1" kern="100" dirty="0">
                <a:latin typeface="+mn-ea"/>
              </a:rPr>
              <a:t>数字媒体压缩</a:t>
            </a:r>
          </a:p>
          <a:p>
            <a:pPr marL="201168" lvl="1" indent="0">
              <a:buNone/>
            </a:pPr>
            <a:r>
              <a:rPr lang="en-US" altLang="zh-CN" sz="1700" b="1" kern="100" dirty="0">
                <a:latin typeface="+mn-ea"/>
              </a:rPr>
              <a:t>7. </a:t>
            </a:r>
            <a:r>
              <a:rPr lang="zh-CN" altLang="en-US" sz="1700" b="1" kern="100" dirty="0">
                <a:latin typeface="+mn-ea"/>
              </a:rPr>
              <a:t>数字媒体存储</a:t>
            </a:r>
          </a:p>
          <a:p>
            <a:pPr marL="201168" lvl="1" indent="0">
              <a:buNone/>
            </a:pPr>
            <a:r>
              <a:rPr lang="en-US" altLang="zh-CN" sz="1700" b="1" kern="100" dirty="0">
                <a:latin typeface="+mn-ea"/>
              </a:rPr>
              <a:t>8. </a:t>
            </a:r>
            <a:r>
              <a:rPr lang="zh-CN" altLang="en-US" sz="1700" b="1" kern="100" dirty="0">
                <a:latin typeface="+mn-ea"/>
              </a:rPr>
              <a:t>数字媒体管理与保护</a:t>
            </a:r>
          </a:p>
          <a:p>
            <a:pPr marL="201168" lvl="1" indent="0">
              <a:buNone/>
            </a:pPr>
            <a:r>
              <a:rPr lang="en-US" altLang="zh-CN" sz="1700" b="1" kern="100" dirty="0">
                <a:latin typeface="+mn-ea"/>
              </a:rPr>
              <a:t>9. </a:t>
            </a:r>
            <a:r>
              <a:rPr lang="zh-CN" altLang="en-US" sz="1700" b="1" kern="100" dirty="0">
                <a:latin typeface="+mn-ea"/>
              </a:rPr>
              <a:t>数字媒体传输技术</a:t>
            </a:r>
          </a:p>
          <a:p>
            <a:pPr marL="201168" marR="0" lvl="1" indent="0" rtl="0">
              <a:buNone/>
            </a:pPr>
            <a:endParaRPr lang="zh-CN" altLang="en-US" b="1" i="0" u="none" strike="noStrike" kern="100" baseline="0" dirty="0" smtClean="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1308299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kern="2200" dirty="0">
                <a:latin typeface="黑体" panose="02010609060101010101" pitchFamily="49" charset="-122"/>
                <a:ea typeface="黑体" panose="02010609060101010101" pitchFamily="49" charset="-122"/>
              </a:rPr>
              <a:t>7.2 </a:t>
            </a:r>
            <a:r>
              <a:rPr lang="zh-CN" altLang="en-US" kern="2200" dirty="0" smtClean="0">
                <a:latin typeface="黑体" panose="02010609060101010101" pitchFamily="49" charset="-122"/>
                <a:ea typeface="黑体" panose="02010609060101010101" pitchFamily="49" charset="-122"/>
              </a:rPr>
              <a:t>数字</a:t>
            </a:r>
            <a:r>
              <a:rPr lang="zh-CN" altLang="en-US" kern="2200" dirty="0">
                <a:latin typeface="黑体" panose="02010609060101010101" pitchFamily="49" charset="-122"/>
                <a:ea typeface="黑体" panose="02010609060101010101" pitchFamily="49" charset="-122"/>
              </a:rPr>
              <a:t>媒体系统的组成</a:t>
            </a:r>
            <a:endParaRPr lang="zh-CN" altLang="en-US" i="0" u="none" strike="noStrike" kern="2200" baseline="0" dirty="0" smtClean="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p:txBody>
          <a:bodyPr>
            <a:normAutofit fontScale="62500" lnSpcReduction="20000"/>
          </a:bodyPr>
          <a:lstStyle/>
          <a:p>
            <a:pPr marL="201168" lvl="1" indent="0">
              <a:buNone/>
            </a:pPr>
            <a:r>
              <a:rPr lang="en-US" altLang="zh-CN" sz="3800" b="1" kern="100" dirty="0">
                <a:latin typeface="黑体" panose="02010609060101010101" pitchFamily="49" charset="-122"/>
                <a:ea typeface="黑体" panose="02010609060101010101" pitchFamily="49" charset="-122"/>
              </a:rPr>
              <a:t>7.2.1  </a:t>
            </a:r>
            <a:r>
              <a:rPr lang="zh-CN" altLang="en-US" sz="3800" b="1" kern="100" dirty="0">
                <a:latin typeface="黑体" panose="02010609060101010101" pitchFamily="49" charset="-122"/>
                <a:ea typeface="黑体" panose="02010609060101010101" pitchFamily="49" charset="-122"/>
              </a:rPr>
              <a:t>数字媒体计算机硬件系统</a:t>
            </a:r>
          </a:p>
          <a:p>
            <a:pPr marL="201168" lvl="1" indent="0">
              <a:buNone/>
            </a:pPr>
            <a:r>
              <a:rPr lang="en-US" altLang="zh-CN" b="1" kern="100" dirty="0">
                <a:latin typeface="Times New Roman" panose="02020603050405020304" pitchFamily="18" charset="0"/>
              </a:rPr>
              <a:t>1. </a:t>
            </a:r>
            <a:r>
              <a:rPr lang="zh-CN" altLang="en-US" b="1" kern="100" dirty="0">
                <a:latin typeface="Times New Roman" panose="02020603050405020304" pitchFamily="18" charset="0"/>
              </a:rPr>
              <a:t>主机</a:t>
            </a:r>
          </a:p>
          <a:p>
            <a:pPr marL="201168" lvl="1" indent="0">
              <a:buNone/>
            </a:pPr>
            <a:r>
              <a:rPr lang="en-US" altLang="zh-CN" b="1" kern="100" dirty="0">
                <a:latin typeface="Times New Roman" panose="02020603050405020304" pitchFamily="18" charset="0"/>
              </a:rPr>
              <a:t>2. </a:t>
            </a:r>
            <a:r>
              <a:rPr lang="zh-CN" altLang="en-US" b="1" kern="100" dirty="0">
                <a:latin typeface="Times New Roman" panose="02020603050405020304" pitchFamily="18" charset="0"/>
              </a:rPr>
              <a:t>数字媒体接口卡</a:t>
            </a:r>
          </a:p>
          <a:p>
            <a:pPr marL="201168" lvl="1" indent="0">
              <a:buNone/>
            </a:pPr>
            <a:r>
              <a:rPr lang="zh-CN" altLang="en-US" kern="100" dirty="0">
                <a:latin typeface="Times New Roman" panose="02020603050405020304" pitchFamily="18" charset="0"/>
              </a:rPr>
              <a:t>（</a:t>
            </a:r>
            <a:r>
              <a:rPr lang="en-US" altLang="zh-CN" kern="100" dirty="0">
                <a:latin typeface="Times New Roman" panose="02020603050405020304" pitchFamily="18" charset="0"/>
              </a:rPr>
              <a:t>1</a:t>
            </a:r>
            <a:r>
              <a:rPr lang="zh-CN" altLang="en-US" kern="100" dirty="0">
                <a:latin typeface="Times New Roman" panose="02020603050405020304" pitchFamily="18" charset="0"/>
              </a:rPr>
              <a:t>）声卡。</a:t>
            </a:r>
          </a:p>
          <a:p>
            <a:pPr marL="201168" lvl="1" indent="0">
              <a:buNone/>
            </a:pPr>
            <a:r>
              <a:rPr lang="zh-CN" altLang="en-US" kern="100" dirty="0" smtClean="0">
                <a:latin typeface="Times New Roman" panose="02020603050405020304" pitchFamily="18" charset="0"/>
              </a:rPr>
              <a:t>  ① </a:t>
            </a:r>
            <a:r>
              <a:rPr lang="zh-CN" altLang="en-US" kern="100" dirty="0">
                <a:latin typeface="Times New Roman" panose="02020603050405020304" pitchFamily="18" charset="0"/>
              </a:rPr>
              <a:t>录制与播放</a:t>
            </a:r>
            <a:r>
              <a:rPr lang="zh-CN" altLang="en-US" kern="100" dirty="0" smtClean="0">
                <a:latin typeface="Times New Roman" panose="02020603050405020304" pitchFamily="18" charset="0"/>
              </a:rPr>
              <a:t>。② </a:t>
            </a:r>
            <a:r>
              <a:rPr lang="zh-CN" altLang="en-US" kern="100" dirty="0">
                <a:latin typeface="Times New Roman" panose="02020603050405020304" pitchFamily="18" charset="0"/>
              </a:rPr>
              <a:t>编辑与合成处理</a:t>
            </a:r>
            <a:r>
              <a:rPr lang="zh-CN" altLang="en-US" kern="100" dirty="0" smtClean="0">
                <a:latin typeface="Times New Roman" panose="02020603050405020304" pitchFamily="18" charset="0"/>
              </a:rPr>
              <a:t>。③ </a:t>
            </a:r>
            <a:r>
              <a:rPr lang="en-US" altLang="zh-CN" kern="100" dirty="0">
                <a:latin typeface="Times New Roman" panose="02020603050405020304" pitchFamily="18" charset="0"/>
              </a:rPr>
              <a:t>MIDI</a:t>
            </a:r>
            <a:r>
              <a:rPr lang="zh-CN" altLang="en-US" kern="100" dirty="0">
                <a:latin typeface="Times New Roman" panose="02020603050405020304" pitchFamily="18" charset="0"/>
              </a:rPr>
              <a:t>接口。</a:t>
            </a:r>
          </a:p>
          <a:p>
            <a:pPr marL="201168" lvl="1" indent="0">
              <a:buNone/>
            </a:pPr>
            <a:r>
              <a:rPr lang="zh-CN" altLang="en-US" kern="100" dirty="0">
                <a:latin typeface="Times New Roman" panose="02020603050405020304" pitchFamily="18" charset="0"/>
              </a:rPr>
              <a:t>（</a:t>
            </a:r>
            <a:r>
              <a:rPr lang="en-US" altLang="zh-CN" kern="100" dirty="0">
                <a:latin typeface="Times New Roman" panose="02020603050405020304" pitchFamily="18" charset="0"/>
              </a:rPr>
              <a:t>2</a:t>
            </a:r>
            <a:r>
              <a:rPr lang="zh-CN" altLang="en-US" kern="100" dirty="0">
                <a:latin typeface="Times New Roman" panose="02020603050405020304" pitchFamily="18" charset="0"/>
              </a:rPr>
              <a:t>）显卡。</a:t>
            </a:r>
          </a:p>
          <a:p>
            <a:pPr marL="201168" lvl="1" indent="0">
              <a:buNone/>
            </a:pPr>
            <a:r>
              <a:rPr lang="zh-CN" altLang="en-US" kern="100" dirty="0">
                <a:latin typeface="Times New Roman" panose="02020603050405020304" pitchFamily="18" charset="0"/>
              </a:rPr>
              <a:t>（</a:t>
            </a:r>
            <a:r>
              <a:rPr lang="en-US" altLang="zh-CN" kern="100" dirty="0">
                <a:latin typeface="Times New Roman" panose="02020603050405020304" pitchFamily="18" charset="0"/>
              </a:rPr>
              <a:t>3</a:t>
            </a:r>
            <a:r>
              <a:rPr lang="zh-CN" altLang="en-US" kern="100" dirty="0">
                <a:latin typeface="Times New Roman" panose="02020603050405020304" pitchFamily="18" charset="0"/>
              </a:rPr>
              <a:t>）视频采集卡。</a:t>
            </a:r>
          </a:p>
          <a:p>
            <a:pPr marL="201168" lvl="1" indent="0">
              <a:buNone/>
            </a:pPr>
            <a:r>
              <a:rPr lang="en-US" altLang="zh-CN" b="1" kern="100" dirty="0">
                <a:latin typeface="Times New Roman" panose="02020603050405020304" pitchFamily="18" charset="0"/>
              </a:rPr>
              <a:t>3. </a:t>
            </a:r>
            <a:r>
              <a:rPr lang="zh-CN" altLang="en-US" b="1" kern="100" dirty="0">
                <a:latin typeface="Times New Roman" panose="02020603050405020304" pitchFamily="18" charset="0"/>
              </a:rPr>
              <a:t>信息获取设备</a:t>
            </a:r>
          </a:p>
          <a:p>
            <a:pPr marL="201168" lvl="1" indent="0">
              <a:buNone/>
            </a:pPr>
            <a:r>
              <a:rPr lang="zh-CN" altLang="en-US" kern="100" dirty="0">
                <a:latin typeface="Times New Roman" panose="02020603050405020304" pitchFamily="18" charset="0"/>
              </a:rPr>
              <a:t>（</a:t>
            </a:r>
            <a:r>
              <a:rPr lang="en-US" altLang="zh-CN" kern="100" dirty="0">
                <a:latin typeface="Times New Roman" panose="02020603050405020304" pitchFamily="18" charset="0"/>
              </a:rPr>
              <a:t>1</a:t>
            </a:r>
            <a:r>
              <a:rPr lang="zh-CN" altLang="en-US" kern="100" dirty="0">
                <a:latin typeface="Times New Roman" panose="02020603050405020304" pitchFamily="18" charset="0"/>
              </a:rPr>
              <a:t>）数码相机。</a:t>
            </a:r>
          </a:p>
          <a:p>
            <a:pPr marL="201168" lvl="1" indent="0">
              <a:buNone/>
            </a:pPr>
            <a:r>
              <a:rPr lang="zh-CN" altLang="en-US" kern="100" dirty="0">
                <a:latin typeface="Times New Roman" panose="02020603050405020304" pitchFamily="18" charset="0"/>
              </a:rPr>
              <a:t>（</a:t>
            </a:r>
            <a:r>
              <a:rPr lang="en-US" altLang="zh-CN" kern="100" dirty="0">
                <a:latin typeface="Times New Roman" panose="02020603050405020304" pitchFamily="18" charset="0"/>
              </a:rPr>
              <a:t>2</a:t>
            </a:r>
            <a:r>
              <a:rPr lang="zh-CN" altLang="en-US" kern="100" dirty="0">
                <a:latin typeface="Times New Roman" panose="02020603050405020304" pitchFamily="18" charset="0"/>
              </a:rPr>
              <a:t>）数码摄像机（</a:t>
            </a:r>
            <a:r>
              <a:rPr lang="en-US" altLang="zh-CN" kern="100" dirty="0">
                <a:latin typeface="Times New Roman" panose="02020603050405020304" pitchFamily="18" charset="0"/>
              </a:rPr>
              <a:t>Digital Video Camera</a:t>
            </a:r>
            <a:r>
              <a:rPr lang="zh-CN" altLang="en-US" kern="100" dirty="0">
                <a:latin typeface="Times New Roman" panose="02020603050405020304" pitchFamily="18" charset="0"/>
              </a:rPr>
              <a:t>，简称</a:t>
            </a:r>
            <a:r>
              <a:rPr lang="en-US" altLang="zh-CN" kern="100" dirty="0">
                <a:latin typeface="Times New Roman" panose="02020603050405020304" pitchFamily="18" charset="0"/>
              </a:rPr>
              <a:t>DV</a:t>
            </a:r>
            <a:r>
              <a:rPr lang="zh-CN" altLang="en-US" kern="100" dirty="0">
                <a:latin typeface="Times New Roman" panose="02020603050405020304" pitchFamily="18" charset="0"/>
              </a:rPr>
              <a:t>）。</a:t>
            </a:r>
          </a:p>
          <a:p>
            <a:pPr marL="201168" lvl="1" indent="0">
              <a:buNone/>
            </a:pPr>
            <a:r>
              <a:rPr lang="zh-CN" altLang="en-US" kern="100" dirty="0">
                <a:latin typeface="Times New Roman" panose="02020603050405020304" pitchFamily="18" charset="0"/>
              </a:rPr>
              <a:t>（</a:t>
            </a:r>
            <a:r>
              <a:rPr lang="en-US" altLang="zh-CN" kern="100" dirty="0">
                <a:latin typeface="Times New Roman" panose="02020603050405020304" pitchFamily="18" charset="0"/>
              </a:rPr>
              <a:t>3</a:t>
            </a:r>
            <a:r>
              <a:rPr lang="zh-CN" altLang="en-US" kern="100" dirty="0">
                <a:latin typeface="Times New Roman" panose="02020603050405020304" pitchFamily="18" charset="0"/>
              </a:rPr>
              <a:t>）扫描仪（</a:t>
            </a:r>
            <a:r>
              <a:rPr lang="en-US" altLang="zh-CN" kern="100" dirty="0">
                <a:latin typeface="Times New Roman" panose="02020603050405020304" pitchFamily="18" charset="0"/>
              </a:rPr>
              <a:t>Scanner</a:t>
            </a:r>
            <a:r>
              <a:rPr lang="zh-CN" altLang="en-US" kern="100" dirty="0">
                <a:latin typeface="Times New Roman" panose="02020603050405020304" pitchFamily="18" charset="0"/>
              </a:rPr>
              <a:t>）。</a:t>
            </a:r>
          </a:p>
          <a:p>
            <a:pPr marL="201168" lvl="1" indent="0">
              <a:buNone/>
            </a:pPr>
            <a:r>
              <a:rPr lang="zh-CN" altLang="en-US" kern="100" dirty="0">
                <a:latin typeface="Times New Roman" panose="02020603050405020304" pitchFamily="18" charset="0"/>
              </a:rPr>
              <a:t>（</a:t>
            </a:r>
            <a:r>
              <a:rPr lang="en-US" altLang="zh-CN" kern="100" dirty="0">
                <a:latin typeface="Times New Roman" panose="02020603050405020304" pitchFamily="18" charset="0"/>
              </a:rPr>
              <a:t>4</a:t>
            </a:r>
            <a:r>
              <a:rPr lang="zh-CN" altLang="en-US" kern="100" dirty="0">
                <a:latin typeface="Times New Roman" panose="02020603050405020304" pitchFamily="18" charset="0"/>
              </a:rPr>
              <a:t>）录音笔（</a:t>
            </a:r>
            <a:r>
              <a:rPr lang="en-US" altLang="zh-CN" kern="100" dirty="0">
                <a:latin typeface="Times New Roman" panose="02020603050405020304" pitchFamily="18" charset="0"/>
              </a:rPr>
              <a:t>Recording Pen</a:t>
            </a:r>
            <a:r>
              <a:rPr lang="zh-CN" altLang="en-US" kern="100" dirty="0">
                <a:latin typeface="Times New Roman" panose="02020603050405020304" pitchFamily="18" charset="0"/>
              </a:rPr>
              <a:t>）。</a:t>
            </a:r>
          </a:p>
          <a:p>
            <a:pPr marL="201168" marR="0" lvl="1" indent="0" rtl="0">
              <a:buNone/>
            </a:pPr>
            <a:endParaRPr lang="zh-CN" altLang="en-US" b="1" i="0" u="none" strike="noStrike" kern="100" baseline="0" dirty="0" smtClean="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2522162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kern="2200" dirty="0">
                <a:latin typeface="黑体" panose="02010609060101010101" pitchFamily="49" charset="-122"/>
                <a:ea typeface="黑体" panose="02010609060101010101" pitchFamily="49" charset="-122"/>
              </a:rPr>
              <a:t>7.2.2  </a:t>
            </a:r>
            <a:r>
              <a:rPr lang="zh-CN" altLang="en-US" sz="2800" kern="2200" dirty="0">
                <a:latin typeface="黑体" panose="02010609060101010101" pitchFamily="49" charset="-122"/>
                <a:ea typeface="黑体" panose="02010609060101010101" pitchFamily="49" charset="-122"/>
              </a:rPr>
              <a:t>数字媒体软件系统</a:t>
            </a:r>
            <a:endParaRPr lang="zh-CN" altLang="en-US" sz="2800" i="0" u="none" strike="noStrike" kern="2200" baseline="0" dirty="0" smtClean="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p:txBody>
          <a:bodyPr/>
          <a:lstStyle/>
          <a:p>
            <a:pPr marL="201168" lvl="1" indent="0">
              <a:buNone/>
            </a:pPr>
            <a:r>
              <a:rPr lang="en-US" altLang="zh-CN" sz="1800" b="1" kern="100" dirty="0">
                <a:latin typeface="+mn-ea"/>
              </a:rPr>
              <a:t>1. </a:t>
            </a:r>
            <a:r>
              <a:rPr lang="zh-CN" altLang="en-US" sz="1800" b="1" kern="100" dirty="0">
                <a:latin typeface="+mn-ea"/>
              </a:rPr>
              <a:t>系统软件</a:t>
            </a:r>
          </a:p>
          <a:p>
            <a:pPr marL="201168" lvl="1" indent="0">
              <a:buNone/>
            </a:pPr>
            <a:r>
              <a:rPr lang="zh-CN" altLang="en-US" sz="1800" kern="100" dirty="0">
                <a:latin typeface="+mn-ea"/>
              </a:rPr>
              <a:t>（</a:t>
            </a:r>
            <a:r>
              <a:rPr lang="en-US" altLang="zh-CN" sz="1800" kern="100" dirty="0">
                <a:latin typeface="+mn-ea"/>
              </a:rPr>
              <a:t>1</a:t>
            </a:r>
            <a:r>
              <a:rPr lang="zh-CN" altLang="en-US" sz="1800" kern="100" dirty="0">
                <a:latin typeface="+mn-ea"/>
              </a:rPr>
              <a:t>）数字媒体驱动软件和接口程序。</a:t>
            </a:r>
          </a:p>
          <a:p>
            <a:pPr marL="201168" lvl="1" indent="0">
              <a:buNone/>
            </a:pPr>
            <a:r>
              <a:rPr lang="zh-CN" altLang="en-US" sz="1800" kern="100" dirty="0">
                <a:latin typeface="+mn-ea"/>
              </a:rPr>
              <a:t>（</a:t>
            </a:r>
            <a:r>
              <a:rPr lang="en-US" altLang="zh-CN" sz="1800" kern="100" dirty="0">
                <a:latin typeface="+mn-ea"/>
              </a:rPr>
              <a:t>2</a:t>
            </a:r>
            <a:r>
              <a:rPr lang="zh-CN" altLang="en-US" sz="1800" kern="100" dirty="0">
                <a:latin typeface="+mn-ea"/>
              </a:rPr>
              <a:t>）数字媒体操作系统。</a:t>
            </a:r>
          </a:p>
          <a:p>
            <a:pPr marL="201168" lvl="1" indent="0">
              <a:buNone/>
            </a:pPr>
            <a:r>
              <a:rPr lang="en-US" altLang="zh-CN" sz="1800" b="1" kern="100" dirty="0">
                <a:latin typeface="+mn-ea"/>
              </a:rPr>
              <a:t>2. </a:t>
            </a:r>
            <a:r>
              <a:rPr lang="zh-CN" altLang="en-US" sz="1800" b="1" kern="100" dirty="0">
                <a:latin typeface="+mn-ea"/>
              </a:rPr>
              <a:t>应用软件</a:t>
            </a:r>
          </a:p>
          <a:p>
            <a:pPr marL="201168" lvl="1" indent="0">
              <a:buNone/>
            </a:pPr>
            <a:r>
              <a:rPr lang="zh-CN" altLang="en-US" sz="1800" kern="100" dirty="0">
                <a:latin typeface="+mn-ea"/>
              </a:rPr>
              <a:t>（</a:t>
            </a:r>
            <a:r>
              <a:rPr lang="en-US" altLang="zh-CN" sz="1800" kern="100" dirty="0">
                <a:latin typeface="+mn-ea"/>
              </a:rPr>
              <a:t>1</a:t>
            </a:r>
            <a:r>
              <a:rPr lang="zh-CN" altLang="en-US" sz="1800" kern="100" dirty="0">
                <a:latin typeface="+mn-ea"/>
              </a:rPr>
              <a:t>）数字媒体处理工具。</a:t>
            </a:r>
          </a:p>
          <a:p>
            <a:pPr marL="201168" lvl="1" indent="0">
              <a:buNone/>
            </a:pPr>
            <a:r>
              <a:rPr lang="zh-CN" altLang="en-US" sz="1800" kern="100" dirty="0">
                <a:latin typeface="+mn-ea"/>
              </a:rPr>
              <a:t>（</a:t>
            </a:r>
            <a:r>
              <a:rPr lang="en-US" altLang="zh-CN" sz="1800" kern="100" dirty="0">
                <a:latin typeface="+mn-ea"/>
              </a:rPr>
              <a:t>2</a:t>
            </a:r>
            <a:r>
              <a:rPr lang="zh-CN" altLang="en-US" sz="1800" kern="100" dirty="0">
                <a:latin typeface="+mn-ea"/>
              </a:rPr>
              <a:t>）数字媒体应用工具。</a:t>
            </a:r>
          </a:p>
          <a:p>
            <a:pPr marL="201168" marR="0" lvl="1" indent="0" rtl="0">
              <a:buNone/>
            </a:pPr>
            <a:endParaRPr lang="zh-CN" altLang="en-US" b="1" kern="100" dirty="0">
              <a:latin typeface="Times New Roman" panose="02020603050405020304" pitchFamily="18" charset="0"/>
            </a:endParaRPr>
          </a:p>
        </p:txBody>
      </p:sp>
    </p:spTree>
    <p:extLst>
      <p:ext uri="{BB962C8B-B14F-4D97-AF65-F5344CB8AC3E}">
        <p14:creationId xmlns:p14="http://schemas.microsoft.com/office/powerpoint/2010/main" val="2506839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kern="2200" dirty="0">
                <a:latin typeface="黑体" panose="02010609060101010101" pitchFamily="49" charset="-122"/>
                <a:ea typeface="黑体" panose="02010609060101010101" pitchFamily="49" charset="-122"/>
              </a:rPr>
              <a:t>7.3 </a:t>
            </a:r>
            <a:r>
              <a:rPr lang="zh-CN" altLang="en-US" kern="2200" dirty="0" smtClean="0">
                <a:latin typeface="黑体" panose="02010609060101010101" pitchFamily="49" charset="-122"/>
                <a:ea typeface="黑体" panose="02010609060101010101" pitchFamily="49" charset="-122"/>
              </a:rPr>
              <a:t>数字</a:t>
            </a:r>
            <a:r>
              <a:rPr lang="zh-CN" altLang="en-US" kern="2200" dirty="0">
                <a:latin typeface="黑体" panose="02010609060101010101" pitchFamily="49" charset="-122"/>
                <a:ea typeface="黑体" panose="02010609060101010101" pitchFamily="49" charset="-122"/>
              </a:rPr>
              <a:t>媒体技术</a:t>
            </a:r>
            <a:endParaRPr lang="zh-CN" altLang="en-US" i="0" u="none" strike="noStrike" kern="2200" baseline="0" dirty="0" smtClean="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p:txBody>
          <a:bodyPr>
            <a:normAutofit fontScale="92500" lnSpcReduction="20000"/>
          </a:bodyPr>
          <a:lstStyle/>
          <a:p>
            <a:pPr lvl="0"/>
            <a:r>
              <a:rPr lang="en-US" altLang="zh-CN" sz="3000" b="1" kern="100" dirty="0">
                <a:latin typeface="Times New Roman" panose="02020603050405020304" pitchFamily="18" charset="0"/>
              </a:rPr>
              <a:t>7.3.1  </a:t>
            </a:r>
            <a:r>
              <a:rPr lang="zh-CN" altLang="en-US" sz="3000" b="1" kern="100" dirty="0">
                <a:latin typeface="Times New Roman" panose="02020603050405020304" pitchFamily="18" charset="0"/>
              </a:rPr>
              <a:t>音频处理</a:t>
            </a:r>
          </a:p>
          <a:p>
            <a:pPr lvl="0"/>
            <a:r>
              <a:rPr lang="en-US" altLang="zh-CN" sz="1700" b="1" kern="100" dirty="0">
                <a:latin typeface="Times New Roman" panose="02020603050405020304" pitchFamily="18" charset="0"/>
                <a:cs typeface="Times New Roman" panose="02020603050405020304" pitchFamily="18" charset="0"/>
              </a:rPr>
              <a:t>1. </a:t>
            </a:r>
            <a:r>
              <a:rPr lang="zh-CN" altLang="en-US" sz="1700" b="1" kern="100" dirty="0">
                <a:latin typeface="Times New Roman" panose="02020603050405020304" pitchFamily="18" charset="0"/>
                <a:cs typeface="Times New Roman" panose="02020603050405020304" pitchFamily="18" charset="0"/>
              </a:rPr>
              <a:t>声音的概念</a:t>
            </a:r>
          </a:p>
          <a:p>
            <a:pPr lvl="0"/>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1</a:t>
            </a:r>
            <a:r>
              <a:rPr lang="zh-CN" altLang="en-US" sz="1700" kern="100" dirty="0">
                <a:latin typeface="Times New Roman" panose="02020603050405020304" pitchFamily="18" charset="0"/>
                <a:cs typeface="Times New Roman" panose="02020603050405020304" pitchFamily="18" charset="0"/>
              </a:rPr>
              <a:t>）振幅</a:t>
            </a:r>
            <a:r>
              <a:rPr lang="zh-CN" altLang="en-US" sz="1700" kern="100" dirty="0" smtClean="0">
                <a:latin typeface="Times New Roman" panose="02020603050405020304" pitchFamily="18" charset="0"/>
                <a:cs typeface="Times New Roman" panose="02020603050405020304" pitchFamily="18" charset="0"/>
              </a:rPr>
              <a:t>。          （</a:t>
            </a:r>
            <a:r>
              <a:rPr lang="en-US" altLang="zh-CN" sz="1700" kern="100" dirty="0" smtClean="0">
                <a:latin typeface="Times New Roman" panose="02020603050405020304" pitchFamily="18" charset="0"/>
                <a:cs typeface="Times New Roman" panose="02020603050405020304" pitchFamily="18" charset="0"/>
              </a:rPr>
              <a:t>2</a:t>
            </a:r>
            <a:r>
              <a:rPr lang="zh-CN" altLang="en-US" sz="1700" kern="100" dirty="0">
                <a:latin typeface="Times New Roman" panose="02020603050405020304" pitchFamily="18" charset="0"/>
                <a:cs typeface="Times New Roman" panose="02020603050405020304" pitchFamily="18" charset="0"/>
              </a:rPr>
              <a:t>）周期</a:t>
            </a:r>
            <a:r>
              <a:rPr lang="zh-CN" altLang="en-US" sz="1700" kern="100" dirty="0" smtClean="0">
                <a:latin typeface="Times New Roman" panose="02020603050405020304" pitchFamily="18" charset="0"/>
                <a:cs typeface="Times New Roman" panose="02020603050405020304" pitchFamily="18" charset="0"/>
              </a:rPr>
              <a:t>。           （</a:t>
            </a:r>
            <a:r>
              <a:rPr lang="en-US" altLang="zh-CN" sz="1700" kern="100" dirty="0">
                <a:latin typeface="Times New Roman" panose="02020603050405020304" pitchFamily="18" charset="0"/>
                <a:cs typeface="Times New Roman" panose="02020603050405020304" pitchFamily="18" charset="0"/>
              </a:rPr>
              <a:t>3</a:t>
            </a:r>
            <a:r>
              <a:rPr lang="zh-CN" altLang="en-US" sz="1700" kern="100" dirty="0">
                <a:latin typeface="Times New Roman" panose="02020603050405020304" pitchFamily="18" charset="0"/>
                <a:cs typeface="Times New Roman" panose="02020603050405020304" pitchFamily="18" charset="0"/>
              </a:rPr>
              <a:t>）频率。</a:t>
            </a:r>
          </a:p>
          <a:p>
            <a:pPr lvl="0"/>
            <a:r>
              <a:rPr lang="en-US" altLang="zh-CN" sz="1700" b="1" kern="100" dirty="0">
                <a:latin typeface="Times New Roman" panose="02020603050405020304" pitchFamily="18" charset="0"/>
                <a:cs typeface="Times New Roman" panose="02020603050405020304" pitchFamily="18" charset="0"/>
              </a:rPr>
              <a:t>2. </a:t>
            </a:r>
            <a:r>
              <a:rPr lang="zh-CN" altLang="en-US" sz="1700" b="1" kern="100" dirty="0">
                <a:latin typeface="Times New Roman" panose="02020603050405020304" pitchFamily="18" charset="0"/>
                <a:cs typeface="Times New Roman" panose="02020603050405020304" pitchFamily="18" charset="0"/>
              </a:rPr>
              <a:t>声音的数字化</a:t>
            </a:r>
          </a:p>
          <a:p>
            <a:pPr lvl="0"/>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1</a:t>
            </a:r>
            <a:r>
              <a:rPr lang="zh-CN" altLang="en-US" sz="1700" kern="100" dirty="0">
                <a:latin typeface="Times New Roman" panose="02020603050405020304" pitchFamily="18" charset="0"/>
                <a:cs typeface="Times New Roman" panose="02020603050405020304" pitchFamily="18" charset="0"/>
              </a:rPr>
              <a:t>）采样</a:t>
            </a:r>
            <a:r>
              <a:rPr lang="zh-CN" altLang="en-US" sz="1700" kern="100" dirty="0" smtClean="0">
                <a:latin typeface="Times New Roman" panose="02020603050405020304" pitchFamily="18" charset="0"/>
                <a:cs typeface="Times New Roman" panose="02020603050405020304" pitchFamily="18" charset="0"/>
              </a:rPr>
              <a:t>。          （</a:t>
            </a:r>
            <a:r>
              <a:rPr lang="en-US" altLang="zh-CN" sz="1700" kern="100" dirty="0">
                <a:latin typeface="Times New Roman" panose="02020603050405020304" pitchFamily="18" charset="0"/>
                <a:cs typeface="Times New Roman" panose="02020603050405020304" pitchFamily="18" charset="0"/>
              </a:rPr>
              <a:t>2</a:t>
            </a:r>
            <a:r>
              <a:rPr lang="zh-CN" altLang="en-US" sz="1700" kern="100" dirty="0">
                <a:latin typeface="Times New Roman" panose="02020603050405020304" pitchFamily="18" charset="0"/>
                <a:cs typeface="Times New Roman" panose="02020603050405020304" pitchFamily="18" charset="0"/>
              </a:rPr>
              <a:t>）量化</a:t>
            </a:r>
            <a:r>
              <a:rPr lang="zh-CN" altLang="en-US" sz="1700" kern="100" dirty="0" smtClean="0">
                <a:latin typeface="Times New Roman" panose="02020603050405020304" pitchFamily="18" charset="0"/>
                <a:cs typeface="Times New Roman" panose="02020603050405020304" pitchFamily="18" charset="0"/>
              </a:rPr>
              <a:t>。            （</a:t>
            </a:r>
            <a:r>
              <a:rPr lang="en-US" altLang="zh-CN" sz="1700" kern="100" dirty="0" smtClean="0">
                <a:latin typeface="Times New Roman" panose="02020603050405020304" pitchFamily="18" charset="0"/>
                <a:cs typeface="Times New Roman" panose="02020603050405020304" pitchFamily="18" charset="0"/>
              </a:rPr>
              <a:t>3</a:t>
            </a:r>
            <a:r>
              <a:rPr lang="zh-CN" altLang="en-US" sz="1700" kern="100" dirty="0">
                <a:latin typeface="Times New Roman" panose="02020603050405020304" pitchFamily="18" charset="0"/>
                <a:cs typeface="Times New Roman" panose="02020603050405020304" pitchFamily="18" charset="0"/>
              </a:rPr>
              <a:t>）编码。</a:t>
            </a:r>
          </a:p>
          <a:p>
            <a:pPr lvl="0"/>
            <a:r>
              <a:rPr lang="en-US" altLang="zh-CN" sz="1700" b="1" kern="100" dirty="0" smtClean="0">
                <a:latin typeface="Times New Roman" panose="02020603050405020304" pitchFamily="18" charset="0"/>
                <a:cs typeface="Times New Roman" panose="02020603050405020304" pitchFamily="18" charset="0"/>
              </a:rPr>
              <a:t>3. </a:t>
            </a:r>
            <a:r>
              <a:rPr lang="zh-CN" altLang="en-US" sz="1700" b="1" kern="100" dirty="0" smtClean="0">
                <a:latin typeface="Times New Roman" panose="02020603050405020304" pitchFamily="18" charset="0"/>
                <a:cs typeface="Times New Roman" panose="02020603050405020304" pitchFamily="18" charset="0"/>
              </a:rPr>
              <a:t>音频文件的格式</a:t>
            </a:r>
          </a:p>
          <a:p>
            <a:pPr lvl="0"/>
            <a:r>
              <a:rPr lang="zh-CN" altLang="en-US" sz="1700" kern="100" dirty="0" smtClean="0">
                <a:latin typeface="Times New Roman" panose="02020603050405020304" pitchFamily="18" charset="0"/>
                <a:cs typeface="Times New Roman" panose="02020603050405020304" pitchFamily="18" charset="0"/>
              </a:rPr>
              <a:t>（</a:t>
            </a:r>
            <a:r>
              <a:rPr lang="en-US" altLang="zh-CN" sz="1700" kern="100" dirty="0" smtClean="0">
                <a:latin typeface="Times New Roman" panose="02020603050405020304" pitchFamily="18" charset="0"/>
                <a:cs typeface="Times New Roman" panose="02020603050405020304" pitchFamily="18" charset="0"/>
              </a:rPr>
              <a:t>1</a:t>
            </a:r>
            <a:r>
              <a:rPr lang="zh-CN" altLang="en-US" sz="1700" kern="100" dirty="0" smtClean="0">
                <a:latin typeface="Times New Roman" panose="02020603050405020304" pitchFamily="18" charset="0"/>
                <a:cs typeface="Times New Roman" panose="02020603050405020304" pitchFamily="18" charset="0"/>
              </a:rPr>
              <a:t>）</a:t>
            </a:r>
            <a:r>
              <a:rPr lang="en-US" altLang="zh-CN" sz="1700" kern="100" dirty="0" smtClean="0">
                <a:latin typeface="Times New Roman" panose="02020603050405020304" pitchFamily="18" charset="0"/>
                <a:cs typeface="Times New Roman" panose="02020603050405020304" pitchFamily="18" charset="0"/>
              </a:rPr>
              <a:t>CD</a:t>
            </a:r>
            <a:r>
              <a:rPr lang="zh-CN" altLang="en-US" sz="1700" kern="100" dirty="0" smtClean="0">
                <a:latin typeface="Times New Roman" panose="02020603050405020304" pitchFamily="18" charset="0"/>
                <a:cs typeface="Times New Roman" panose="02020603050405020304" pitchFamily="18" charset="0"/>
              </a:rPr>
              <a:t>格式。    （</a:t>
            </a:r>
            <a:r>
              <a:rPr lang="en-US" altLang="zh-CN" sz="1700" kern="100" dirty="0" smtClean="0">
                <a:latin typeface="Times New Roman" panose="02020603050405020304" pitchFamily="18" charset="0"/>
                <a:cs typeface="Times New Roman" panose="02020603050405020304" pitchFamily="18" charset="0"/>
              </a:rPr>
              <a:t>2</a:t>
            </a:r>
            <a:r>
              <a:rPr lang="zh-CN" altLang="en-US" sz="1700" kern="100" dirty="0" smtClean="0">
                <a:latin typeface="Times New Roman" panose="02020603050405020304" pitchFamily="18" charset="0"/>
                <a:cs typeface="Times New Roman" panose="02020603050405020304" pitchFamily="18" charset="0"/>
              </a:rPr>
              <a:t>）</a:t>
            </a:r>
            <a:r>
              <a:rPr lang="en-US" altLang="zh-CN" sz="1700" kern="100" dirty="0" smtClean="0">
                <a:latin typeface="Times New Roman" panose="02020603050405020304" pitchFamily="18" charset="0"/>
                <a:cs typeface="Times New Roman" panose="02020603050405020304" pitchFamily="18" charset="0"/>
              </a:rPr>
              <a:t>WAV</a:t>
            </a:r>
            <a:r>
              <a:rPr lang="zh-CN" altLang="en-US" sz="1700" kern="100" dirty="0" smtClean="0">
                <a:latin typeface="Times New Roman" panose="02020603050405020304" pitchFamily="18" charset="0"/>
                <a:cs typeface="Times New Roman" panose="02020603050405020304" pitchFamily="18" charset="0"/>
              </a:rPr>
              <a:t>格式。    （</a:t>
            </a:r>
            <a:r>
              <a:rPr lang="en-US" altLang="zh-CN" sz="1700" kern="100" dirty="0" smtClean="0">
                <a:latin typeface="Times New Roman" panose="02020603050405020304" pitchFamily="18" charset="0"/>
                <a:cs typeface="Times New Roman" panose="02020603050405020304" pitchFamily="18" charset="0"/>
              </a:rPr>
              <a:t>3</a:t>
            </a:r>
            <a:r>
              <a:rPr lang="zh-CN" altLang="en-US" sz="1700" kern="100" dirty="0" smtClean="0">
                <a:latin typeface="Times New Roman" panose="02020603050405020304" pitchFamily="18" charset="0"/>
                <a:cs typeface="Times New Roman" panose="02020603050405020304" pitchFamily="18" charset="0"/>
              </a:rPr>
              <a:t>）</a:t>
            </a:r>
            <a:r>
              <a:rPr lang="en-US" altLang="zh-CN" sz="1700" kern="100" dirty="0" smtClean="0">
                <a:latin typeface="Times New Roman" panose="02020603050405020304" pitchFamily="18" charset="0"/>
                <a:cs typeface="Times New Roman" panose="02020603050405020304" pitchFamily="18" charset="0"/>
              </a:rPr>
              <a:t>MP3</a:t>
            </a:r>
            <a:r>
              <a:rPr lang="zh-CN" altLang="en-US" sz="1700" kern="100" dirty="0" smtClean="0">
                <a:latin typeface="Times New Roman" panose="02020603050405020304" pitchFamily="18" charset="0"/>
                <a:cs typeface="Times New Roman" panose="02020603050405020304" pitchFamily="18" charset="0"/>
              </a:rPr>
              <a:t>格式。</a:t>
            </a:r>
            <a:endParaRPr lang="en-US" altLang="zh-CN" sz="1700" kern="100" dirty="0" smtClean="0">
              <a:latin typeface="Times New Roman" panose="02020603050405020304" pitchFamily="18" charset="0"/>
              <a:cs typeface="Times New Roman" panose="02020603050405020304" pitchFamily="18" charset="0"/>
            </a:endParaRPr>
          </a:p>
          <a:p>
            <a:pPr lvl="0"/>
            <a:r>
              <a:rPr lang="zh-CN" altLang="en-US" sz="1700" kern="100" dirty="0" smtClean="0">
                <a:latin typeface="Times New Roman" panose="02020603050405020304" pitchFamily="18" charset="0"/>
                <a:cs typeface="Times New Roman" panose="02020603050405020304" pitchFamily="18" charset="0"/>
              </a:rPr>
              <a:t>（</a:t>
            </a:r>
            <a:r>
              <a:rPr lang="en-US" altLang="zh-CN" sz="1700" kern="100" dirty="0" smtClean="0">
                <a:latin typeface="Times New Roman" panose="02020603050405020304" pitchFamily="18" charset="0"/>
                <a:cs typeface="Times New Roman" panose="02020603050405020304" pitchFamily="18" charset="0"/>
              </a:rPr>
              <a:t>4</a:t>
            </a:r>
            <a:r>
              <a:rPr lang="zh-CN" altLang="en-US" sz="1700" kern="100" dirty="0" smtClean="0">
                <a:latin typeface="Times New Roman" panose="02020603050405020304" pitchFamily="18" charset="0"/>
                <a:cs typeface="Times New Roman" panose="02020603050405020304" pitchFamily="18" charset="0"/>
              </a:rPr>
              <a:t>）</a:t>
            </a:r>
            <a:r>
              <a:rPr lang="en-US" altLang="zh-CN" sz="1700" kern="100" dirty="0" smtClean="0">
                <a:latin typeface="Times New Roman" panose="02020603050405020304" pitchFamily="18" charset="0"/>
                <a:cs typeface="Times New Roman" panose="02020603050405020304" pitchFamily="18" charset="0"/>
              </a:rPr>
              <a:t>WMA</a:t>
            </a:r>
            <a:r>
              <a:rPr lang="zh-CN" altLang="en-US" sz="1700" kern="100" dirty="0" smtClean="0">
                <a:latin typeface="Times New Roman" panose="02020603050405020304" pitchFamily="18" charset="0"/>
                <a:cs typeface="Times New Roman" panose="02020603050405020304" pitchFamily="18" charset="0"/>
              </a:rPr>
              <a:t>格式。（</a:t>
            </a:r>
            <a:r>
              <a:rPr lang="en-US" altLang="zh-CN" sz="1700" kern="100" dirty="0" smtClean="0">
                <a:latin typeface="Times New Roman" panose="02020603050405020304" pitchFamily="18" charset="0"/>
                <a:cs typeface="Times New Roman" panose="02020603050405020304" pitchFamily="18" charset="0"/>
              </a:rPr>
              <a:t>5</a:t>
            </a:r>
            <a:r>
              <a:rPr lang="zh-CN" altLang="en-US" sz="1700" kern="100" dirty="0" smtClean="0">
                <a:latin typeface="Times New Roman" panose="02020603050405020304" pitchFamily="18" charset="0"/>
                <a:cs typeface="Times New Roman" panose="02020603050405020304" pitchFamily="18" charset="0"/>
              </a:rPr>
              <a:t>）</a:t>
            </a:r>
            <a:r>
              <a:rPr lang="en-US" altLang="zh-CN" sz="1700" kern="100" dirty="0" smtClean="0">
                <a:latin typeface="Times New Roman" panose="02020603050405020304" pitchFamily="18" charset="0"/>
                <a:cs typeface="Times New Roman" panose="02020603050405020304" pitchFamily="18" charset="0"/>
              </a:rPr>
              <a:t>APE</a:t>
            </a:r>
            <a:r>
              <a:rPr lang="zh-CN" altLang="en-US" sz="1700" kern="100" dirty="0" smtClean="0">
                <a:latin typeface="Times New Roman" panose="02020603050405020304" pitchFamily="18" charset="0"/>
                <a:cs typeface="Times New Roman" panose="02020603050405020304" pitchFamily="18" charset="0"/>
              </a:rPr>
              <a:t>格式。    （</a:t>
            </a:r>
            <a:r>
              <a:rPr lang="en-US" altLang="zh-CN" sz="1700" kern="100" dirty="0" smtClean="0">
                <a:latin typeface="Times New Roman" panose="02020603050405020304" pitchFamily="18" charset="0"/>
                <a:cs typeface="Times New Roman" panose="02020603050405020304" pitchFamily="18" charset="0"/>
              </a:rPr>
              <a:t>6</a:t>
            </a:r>
            <a:r>
              <a:rPr lang="zh-CN" altLang="en-US" sz="1700" kern="100" dirty="0" smtClean="0">
                <a:latin typeface="Times New Roman" panose="02020603050405020304" pitchFamily="18" charset="0"/>
                <a:cs typeface="Times New Roman" panose="02020603050405020304" pitchFamily="18" charset="0"/>
              </a:rPr>
              <a:t>）</a:t>
            </a:r>
            <a:r>
              <a:rPr lang="en-US" altLang="zh-CN" sz="1700" kern="100" dirty="0" smtClean="0">
                <a:latin typeface="Times New Roman" panose="02020603050405020304" pitchFamily="18" charset="0"/>
                <a:cs typeface="Times New Roman" panose="02020603050405020304" pitchFamily="18" charset="0"/>
              </a:rPr>
              <a:t>FLAC</a:t>
            </a:r>
            <a:r>
              <a:rPr lang="zh-CN" altLang="en-US" sz="1700" kern="100" dirty="0" smtClean="0">
                <a:latin typeface="Times New Roman" panose="02020603050405020304" pitchFamily="18" charset="0"/>
                <a:cs typeface="Times New Roman" panose="02020603050405020304" pitchFamily="18" charset="0"/>
              </a:rPr>
              <a:t>格式。</a:t>
            </a:r>
          </a:p>
          <a:p>
            <a:pPr lvl="0"/>
            <a:r>
              <a:rPr lang="en-US" altLang="zh-CN" sz="1700" b="1" kern="100" dirty="0" smtClean="0">
                <a:latin typeface="Times New Roman" panose="02020603050405020304" pitchFamily="18" charset="0"/>
                <a:cs typeface="Times New Roman" panose="02020603050405020304" pitchFamily="18" charset="0"/>
              </a:rPr>
              <a:t>4</a:t>
            </a:r>
            <a:r>
              <a:rPr lang="en-US" altLang="zh-CN" sz="1700" b="1" kern="100" dirty="0">
                <a:latin typeface="Times New Roman" panose="02020603050405020304" pitchFamily="18" charset="0"/>
                <a:cs typeface="Times New Roman" panose="02020603050405020304" pitchFamily="18" charset="0"/>
              </a:rPr>
              <a:t>. </a:t>
            </a:r>
            <a:r>
              <a:rPr lang="zh-CN" altLang="en-US" sz="1700" b="1" kern="100" dirty="0">
                <a:latin typeface="Times New Roman" panose="02020603050405020304" pitchFamily="18" charset="0"/>
                <a:cs typeface="Times New Roman" panose="02020603050405020304" pitchFamily="18" charset="0"/>
              </a:rPr>
              <a:t>音频处理软件</a:t>
            </a:r>
          </a:p>
          <a:p>
            <a:pPr lvl="0"/>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1</a:t>
            </a: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Windows</a:t>
            </a:r>
            <a:r>
              <a:rPr lang="zh-CN" altLang="en-US" sz="1700" kern="100" dirty="0">
                <a:latin typeface="Times New Roman" panose="02020603050405020304" pitchFamily="18" charset="0"/>
                <a:cs typeface="Times New Roman" panose="02020603050405020304" pitchFamily="18" charset="0"/>
              </a:rPr>
              <a:t>自带的“录音机”</a:t>
            </a:r>
            <a:r>
              <a:rPr lang="zh-CN" altLang="en-US" sz="1700" kern="100" dirty="0" smtClean="0">
                <a:latin typeface="Times New Roman" panose="02020603050405020304" pitchFamily="18" charset="0"/>
                <a:cs typeface="Times New Roman" panose="02020603050405020304" pitchFamily="18" charset="0"/>
              </a:rPr>
              <a:t>。  （</a:t>
            </a:r>
            <a:r>
              <a:rPr lang="en-US" altLang="zh-CN" sz="1700" kern="100" dirty="0">
                <a:latin typeface="Times New Roman" panose="02020603050405020304" pitchFamily="18" charset="0"/>
                <a:cs typeface="Times New Roman" panose="02020603050405020304" pitchFamily="18" charset="0"/>
              </a:rPr>
              <a:t>2</a:t>
            </a:r>
            <a:r>
              <a:rPr lang="zh-CN" altLang="en-US" sz="1700" kern="100" dirty="0">
                <a:latin typeface="Times New Roman" panose="02020603050405020304" pitchFamily="18" charset="0"/>
                <a:cs typeface="Times New Roman" panose="02020603050405020304" pitchFamily="18" charset="0"/>
              </a:rPr>
              <a:t>）</a:t>
            </a:r>
            <a:r>
              <a:rPr lang="en-US" altLang="zh-CN" sz="1700" kern="100" dirty="0" err="1">
                <a:latin typeface="Times New Roman" panose="02020603050405020304" pitchFamily="18" charset="0"/>
                <a:cs typeface="Times New Roman" panose="02020603050405020304" pitchFamily="18" charset="0"/>
              </a:rPr>
              <a:t>GoldWave</a:t>
            </a:r>
            <a:r>
              <a:rPr lang="zh-CN" altLang="en-US" sz="1700" kern="100" dirty="0" smtClean="0">
                <a:latin typeface="Times New Roman" panose="02020603050405020304" pitchFamily="18" charset="0"/>
                <a:cs typeface="Times New Roman" panose="02020603050405020304" pitchFamily="18" charset="0"/>
              </a:rPr>
              <a:t>。    （</a:t>
            </a:r>
            <a:r>
              <a:rPr lang="en-US" altLang="zh-CN" sz="1700" kern="100" dirty="0">
                <a:latin typeface="Times New Roman" panose="02020603050405020304" pitchFamily="18" charset="0"/>
                <a:cs typeface="Times New Roman" panose="02020603050405020304" pitchFamily="18" charset="0"/>
              </a:rPr>
              <a:t>3</a:t>
            </a: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Sound Forge</a:t>
            </a:r>
            <a:r>
              <a:rPr lang="zh-CN" altLang="en-US" sz="1700" kern="100" dirty="0">
                <a:latin typeface="Times New Roman" panose="02020603050405020304" pitchFamily="18" charset="0"/>
                <a:cs typeface="Times New Roman" panose="02020603050405020304" pitchFamily="18" charset="0"/>
              </a:rPr>
              <a:t>。</a:t>
            </a:r>
          </a:p>
          <a:p>
            <a:pPr lvl="0"/>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4</a:t>
            </a: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Adobe Audition</a:t>
            </a:r>
            <a:r>
              <a:rPr lang="zh-CN" altLang="en-US" sz="1700" kern="100" dirty="0" smtClean="0">
                <a:latin typeface="Times New Roman" panose="02020603050405020304" pitchFamily="18" charset="0"/>
                <a:cs typeface="Times New Roman" panose="02020603050405020304" pitchFamily="18" charset="0"/>
              </a:rPr>
              <a:t>。                        （</a:t>
            </a:r>
            <a:r>
              <a:rPr lang="en-US" altLang="zh-CN" sz="1700" kern="100" dirty="0">
                <a:latin typeface="Times New Roman" panose="02020603050405020304" pitchFamily="18" charset="0"/>
                <a:cs typeface="Times New Roman" panose="02020603050405020304" pitchFamily="18" charset="0"/>
              </a:rPr>
              <a:t>5</a:t>
            </a: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Audacity</a:t>
            </a:r>
            <a:r>
              <a:rPr lang="zh-CN" altLang="en-US" sz="1700" kern="100" dirty="0" smtClean="0">
                <a:latin typeface="Times New Roman" panose="02020603050405020304" pitchFamily="18" charset="0"/>
                <a:cs typeface="Times New Roman" panose="02020603050405020304" pitchFamily="18" charset="0"/>
              </a:rPr>
              <a:t>。      （</a:t>
            </a:r>
            <a:r>
              <a:rPr lang="en-US" altLang="zh-CN" sz="1700" kern="100" dirty="0">
                <a:latin typeface="Times New Roman" panose="02020603050405020304" pitchFamily="18" charset="0"/>
                <a:cs typeface="Times New Roman" panose="02020603050405020304" pitchFamily="18" charset="0"/>
              </a:rPr>
              <a:t>6</a:t>
            </a:r>
            <a:r>
              <a:rPr lang="zh-CN" altLang="en-US" sz="1700" kern="100" dirty="0">
                <a:latin typeface="Times New Roman" panose="02020603050405020304" pitchFamily="18" charset="0"/>
                <a:cs typeface="Times New Roman" panose="02020603050405020304" pitchFamily="18" charset="0"/>
              </a:rPr>
              <a:t>）</a:t>
            </a:r>
            <a:r>
              <a:rPr lang="en-US" altLang="zh-CN" sz="1700" kern="100" dirty="0" err="1">
                <a:latin typeface="Times New Roman" panose="02020603050405020304" pitchFamily="18" charset="0"/>
                <a:cs typeface="Times New Roman" panose="02020603050405020304" pitchFamily="18" charset="0"/>
              </a:rPr>
              <a:t>Ocenaudio</a:t>
            </a:r>
            <a:r>
              <a:rPr lang="zh-CN" altLang="en-US" sz="1700" kern="100" dirty="0">
                <a:latin typeface="Times New Roman" panose="02020603050405020304" pitchFamily="18" charset="0"/>
                <a:cs typeface="Times New Roman" panose="02020603050405020304" pitchFamily="18" charset="0"/>
              </a:rPr>
              <a:t>。</a:t>
            </a:r>
          </a:p>
          <a:p>
            <a:pPr marR="0" lvl="0" rtl="0"/>
            <a:endParaRPr lang="zh-CN" altLang="en-US" b="1" i="0" u="none" strike="noStrike" kern="100" baseline="0" dirty="0" smtClean="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3743408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kern="2200" dirty="0">
                <a:latin typeface="黑体" panose="02010609060101010101" pitchFamily="49" charset="-122"/>
                <a:ea typeface="黑体" panose="02010609060101010101" pitchFamily="49" charset="-122"/>
              </a:rPr>
              <a:t>7.3.2  </a:t>
            </a:r>
            <a:r>
              <a:rPr lang="zh-CN" altLang="en-US" sz="2800" kern="2200" dirty="0">
                <a:latin typeface="黑体" panose="02010609060101010101" pitchFamily="49" charset="-122"/>
                <a:ea typeface="黑体" panose="02010609060101010101" pitchFamily="49" charset="-122"/>
              </a:rPr>
              <a:t>图像处理</a:t>
            </a:r>
            <a:endParaRPr lang="zh-CN" altLang="en-US" sz="2800" i="0" u="none" strike="noStrike" kern="2200" baseline="0" dirty="0" smtClean="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a:xfrm>
            <a:off x="1097280" y="1845734"/>
            <a:ext cx="10058400" cy="4493282"/>
          </a:xfrm>
        </p:spPr>
        <p:txBody>
          <a:bodyPr>
            <a:normAutofit lnSpcReduction="10000"/>
          </a:bodyPr>
          <a:lstStyle/>
          <a:p>
            <a:pPr marL="201168" lvl="1" indent="0">
              <a:buNone/>
            </a:pPr>
            <a:r>
              <a:rPr lang="en-US" altLang="zh-CN" sz="1600" b="1" kern="100" dirty="0">
                <a:latin typeface="+mn-ea"/>
              </a:rPr>
              <a:t>1. </a:t>
            </a:r>
            <a:r>
              <a:rPr lang="zh-CN" altLang="en-US" sz="1600" b="1" kern="100" dirty="0">
                <a:latin typeface="+mn-ea"/>
              </a:rPr>
              <a:t>图形与图像</a:t>
            </a:r>
          </a:p>
          <a:p>
            <a:pPr marL="201168" lvl="1" indent="0">
              <a:buNone/>
            </a:pPr>
            <a:r>
              <a:rPr lang="en-US" altLang="zh-CN" sz="1600" b="1" kern="100" dirty="0">
                <a:latin typeface="+mn-ea"/>
              </a:rPr>
              <a:t>2. </a:t>
            </a:r>
            <a:r>
              <a:rPr lang="zh-CN" altLang="en-US" sz="1600" b="1" kern="100" dirty="0">
                <a:latin typeface="+mn-ea"/>
              </a:rPr>
              <a:t>图像的数字化</a:t>
            </a:r>
          </a:p>
          <a:p>
            <a:pPr marL="201168" lvl="1" indent="0">
              <a:buNone/>
            </a:pP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1</a:t>
            </a:r>
            <a:r>
              <a:rPr lang="zh-CN" altLang="en-US" sz="1700" kern="100" dirty="0">
                <a:latin typeface="Times New Roman" panose="02020603050405020304" pitchFamily="18" charset="0"/>
                <a:cs typeface="Times New Roman" panose="02020603050405020304" pitchFamily="18" charset="0"/>
              </a:rPr>
              <a:t>）分辨率</a:t>
            </a:r>
            <a:r>
              <a:rPr lang="zh-CN" altLang="en-US" sz="1700" kern="100" dirty="0" smtClean="0">
                <a:latin typeface="Times New Roman" panose="02020603050405020304" pitchFamily="18" charset="0"/>
                <a:cs typeface="Times New Roman" panose="02020603050405020304" pitchFamily="18" charset="0"/>
              </a:rPr>
              <a:t>。</a:t>
            </a:r>
            <a:endParaRPr lang="en-US" altLang="zh-CN" sz="1700" kern="100" dirty="0" smtClean="0">
              <a:latin typeface="Times New Roman" panose="02020603050405020304" pitchFamily="18" charset="0"/>
              <a:cs typeface="Times New Roman" panose="02020603050405020304" pitchFamily="18" charset="0"/>
            </a:endParaRPr>
          </a:p>
          <a:p>
            <a:pPr marL="201168" lvl="1" indent="0">
              <a:buNone/>
            </a:pPr>
            <a:r>
              <a:rPr lang="zh-CN" altLang="en-US" sz="1700" kern="100" dirty="0" smtClean="0">
                <a:latin typeface="Times New Roman" panose="02020603050405020304" pitchFamily="18" charset="0"/>
                <a:cs typeface="Times New Roman" panose="02020603050405020304" pitchFamily="18" charset="0"/>
              </a:rPr>
              <a:t>  ① </a:t>
            </a:r>
            <a:r>
              <a:rPr lang="zh-CN" altLang="en-US" sz="1700" kern="100" dirty="0">
                <a:latin typeface="Times New Roman" panose="02020603050405020304" pitchFamily="18" charset="0"/>
                <a:cs typeface="Times New Roman" panose="02020603050405020304" pitchFamily="18" charset="0"/>
              </a:rPr>
              <a:t>显示分辨率</a:t>
            </a:r>
            <a:r>
              <a:rPr lang="zh-CN" altLang="en-US" sz="1700" kern="100" dirty="0" smtClean="0">
                <a:latin typeface="Times New Roman" panose="02020603050405020304" pitchFamily="18" charset="0"/>
                <a:cs typeface="Times New Roman" panose="02020603050405020304" pitchFamily="18" charset="0"/>
              </a:rPr>
              <a:t>。② </a:t>
            </a:r>
            <a:r>
              <a:rPr lang="zh-CN" altLang="en-US" sz="1700" kern="100" dirty="0">
                <a:latin typeface="Times New Roman" panose="02020603050405020304" pitchFamily="18" charset="0"/>
                <a:cs typeface="Times New Roman" panose="02020603050405020304" pitchFamily="18" charset="0"/>
              </a:rPr>
              <a:t>图像分辨率</a:t>
            </a:r>
            <a:r>
              <a:rPr lang="zh-CN" altLang="en-US" sz="1700" kern="100" dirty="0" smtClean="0">
                <a:latin typeface="Times New Roman" panose="02020603050405020304" pitchFamily="18" charset="0"/>
                <a:cs typeface="Times New Roman" panose="02020603050405020304" pitchFamily="18" charset="0"/>
              </a:rPr>
              <a:t>。③ </a:t>
            </a:r>
            <a:r>
              <a:rPr lang="zh-CN" altLang="en-US" sz="1700" kern="100" dirty="0">
                <a:latin typeface="Times New Roman" panose="02020603050405020304" pitchFamily="18" charset="0"/>
                <a:cs typeface="Times New Roman" panose="02020603050405020304" pitchFamily="18" charset="0"/>
              </a:rPr>
              <a:t>像素分辨率。</a:t>
            </a:r>
          </a:p>
          <a:p>
            <a:pPr marL="201168" lvl="1" indent="0">
              <a:buNone/>
            </a:pP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2</a:t>
            </a:r>
            <a:r>
              <a:rPr lang="zh-CN" altLang="en-US" sz="1700" kern="100" dirty="0">
                <a:latin typeface="Times New Roman" panose="02020603050405020304" pitchFamily="18" charset="0"/>
                <a:cs typeface="Times New Roman" panose="02020603050405020304" pitchFamily="18" charset="0"/>
              </a:rPr>
              <a:t>）色彩深度。</a:t>
            </a:r>
          </a:p>
          <a:p>
            <a:pPr marL="201168" lvl="1" indent="0">
              <a:buNone/>
            </a:pPr>
            <a:r>
              <a:rPr lang="en-US" altLang="zh-CN" sz="1700" b="1" kern="100" dirty="0">
                <a:latin typeface="Times New Roman" panose="02020603050405020304" pitchFamily="18" charset="0"/>
                <a:cs typeface="Times New Roman" panose="02020603050405020304" pitchFamily="18" charset="0"/>
              </a:rPr>
              <a:t>3. </a:t>
            </a:r>
            <a:r>
              <a:rPr lang="zh-CN" altLang="en-US" sz="1700" b="1" kern="100" dirty="0">
                <a:latin typeface="Times New Roman" panose="02020603050405020304" pitchFamily="18" charset="0"/>
                <a:cs typeface="Times New Roman" panose="02020603050405020304" pitchFamily="18" charset="0"/>
              </a:rPr>
              <a:t>图像的色彩模式</a:t>
            </a:r>
          </a:p>
          <a:p>
            <a:pPr marL="201168" lvl="1" indent="0">
              <a:buNone/>
            </a:pP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1</a:t>
            </a: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RGB</a:t>
            </a:r>
            <a:r>
              <a:rPr lang="zh-CN" altLang="en-US" sz="1700" kern="100" dirty="0">
                <a:latin typeface="Times New Roman" panose="02020603050405020304" pitchFamily="18" charset="0"/>
                <a:cs typeface="Times New Roman" panose="02020603050405020304" pitchFamily="18" charset="0"/>
              </a:rPr>
              <a:t>模式</a:t>
            </a:r>
            <a:r>
              <a:rPr lang="zh-CN" altLang="en-US" sz="1700" kern="100" dirty="0" smtClean="0">
                <a:latin typeface="Times New Roman" panose="02020603050405020304" pitchFamily="18" charset="0"/>
                <a:cs typeface="Times New Roman" panose="02020603050405020304" pitchFamily="18" charset="0"/>
              </a:rPr>
              <a:t>。   （</a:t>
            </a:r>
            <a:r>
              <a:rPr lang="en-US" altLang="zh-CN" sz="1700" kern="100" dirty="0">
                <a:latin typeface="Times New Roman" panose="02020603050405020304" pitchFamily="18" charset="0"/>
                <a:cs typeface="Times New Roman" panose="02020603050405020304" pitchFamily="18" charset="0"/>
              </a:rPr>
              <a:t>2</a:t>
            </a: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CMYK</a:t>
            </a:r>
            <a:r>
              <a:rPr lang="zh-CN" altLang="en-US" sz="1700" kern="100" dirty="0">
                <a:latin typeface="Times New Roman" panose="02020603050405020304" pitchFamily="18" charset="0"/>
                <a:cs typeface="Times New Roman" panose="02020603050405020304" pitchFamily="18" charset="0"/>
              </a:rPr>
              <a:t>模式</a:t>
            </a:r>
            <a:r>
              <a:rPr lang="zh-CN" altLang="en-US" sz="1700" kern="100" dirty="0" smtClean="0">
                <a:latin typeface="Times New Roman" panose="02020603050405020304" pitchFamily="18" charset="0"/>
                <a:cs typeface="Times New Roman" panose="02020603050405020304" pitchFamily="18" charset="0"/>
              </a:rPr>
              <a:t>。  （</a:t>
            </a:r>
            <a:r>
              <a:rPr lang="en-US" altLang="zh-CN" sz="1700" kern="100" dirty="0">
                <a:latin typeface="Times New Roman" panose="02020603050405020304" pitchFamily="18" charset="0"/>
                <a:cs typeface="Times New Roman" panose="02020603050405020304" pitchFamily="18" charset="0"/>
              </a:rPr>
              <a:t>3</a:t>
            </a: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HSB</a:t>
            </a:r>
            <a:r>
              <a:rPr lang="zh-CN" altLang="en-US" sz="1700" kern="100" dirty="0">
                <a:latin typeface="Times New Roman" panose="02020603050405020304" pitchFamily="18" charset="0"/>
                <a:cs typeface="Times New Roman" panose="02020603050405020304" pitchFamily="18" charset="0"/>
              </a:rPr>
              <a:t>模式。</a:t>
            </a:r>
          </a:p>
          <a:p>
            <a:pPr marL="201168" lvl="1" indent="0">
              <a:buNone/>
            </a:pP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4</a:t>
            </a:r>
            <a:r>
              <a:rPr lang="zh-CN" altLang="en-US" sz="1700" kern="100" dirty="0">
                <a:latin typeface="Times New Roman" panose="02020603050405020304" pitchFamily="18" charset="0"/>
                <a:cs typeface="Times New Roman" panose="02020603050405020304" pitchFamily="18" charset="0"/>
              </a:rPr>
              <a:t>）灰度模式</a:t>
            </a:r>
            <a:r>
              <a:rPr lang="zh-CN" altLang="en-US" sz="1700" kern="100" dirty="0" smtClean="0">
                <a:latin typeface="Times New Roman" panose="02020603050405020304" pitchFamily="18" charset="0"/>
                <a:cs typeface="Times New Roman" panose="02020603050405020304" pitchFamily="18" charset="0"/>
              </a:rPr>
              <a:t>。  （</a:t>
            </a:r>
            <a:r>
              <a:rPr lang="en-US" altLang="zh-CN" sz="1700" kern="100" dirty="0">
                <a:latin typeface="Times New Roman" panose="02020603050405020304" pitchFamily="18" charset="0"/>
                <a:cs typeface="Times New Roman" panose="02020603050405020304" pitchFamily="18" charset="0"/>
              </a:rPr>
              <a:t>5</a:t>
            </a:r>
            <a:r>
              <a:rPr lang="zh-CN" altLang="en-US" sz="1700" kern="100" dirty="0">
                <a:latin typeface="Times New Roman" panose="02020603050405020304" pitchFamily="18" charset="0"/>
                <a:cs typeface="Times New Roman" panose="02020603050405020304" pitchFamily="18" charset="0"/>
              </a:rPr>
              <a:t>）位图模式</a:t>
            </a:r>
            <a:r>
              <a:rPr lang="zh-CN" altLang="en-US" sz="1700" kern="100" dirty="0" smtClean="0">
                <a:latin typeface="Times New Roman" panose="02020603050405020304" pitchFamily="18" charset="0"/>
                <a:cs typeface="Times New Roman" panose="02020603050405020304" pitchFamily="18" charset="0"/>
              </a:rPr>
              <a:t>。</a:t>
            </a:r>
            <a:endParaRPr lang="en-US" altLang="zh-CN" sz="1700" kern="100" dirty="0" smtClean="0">
              <a:latin typeface="Times New Roman" panose="02020603050405020304" pitchFamily="18" charset="0"/>
              <a:cs typeface="Times New Roman" panose="02020603050405020304" pitchFamily="18" charset="0"/>
            </a:endParaRPr>
          </a:p>
          <a:p>
            <a:pPr marL="201168" lvl="1" indent="0">
              <a:lnSpc>
                <a:spcPct val="160000"/>
              </a:lnSpc>
              <a:buNone/>
            </a:pPr>
            <a:r>
              <a:rPr lang="en-US" altLang="zh-CN" sz="1700" b="1" kern="100" dirty="0">
                <a:latin typeface="Times New Roman" panose="02020603050405020304" pitchFamily="18" charset="0"/>
                <a:cs typeface="Times New Roman" panose="02020603050405020304" pitchFamily="18" charset="0"/>
              </a:rPr>
              <a:t>4. </a:t>
            </a:r>
            <a:r>
              <a:rPr lang="zh-CN" altLang="en-US" sz="1700" b="1" kern="100" dirty="0">
                <a:latin typeface="Times New Roman" panose="02020603050405020304" pitchFamily="18" charset="0"/>
                <a:cs typeface="Times New Roman" panose="02020603050405020304" pitchFamily="18" charset="0"/>
              </a:rPr>
              <a:t>图像压缩标准</a:t>
            </a:r>
          </a:p>
          <a:p>
            <a:pPr marL="201168" lvl="1" indent="0">
              <a:buNone/>
            </a:pP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1</a:t>
            </a:r>
            <a:r>
              <a:rPr lang="zh-CN" altLang="en-US" sz="1700" kern="100" dirty="0">
                <a:latin typeface="Times New Roman" panose="02020603050405020304" pitchFamily="18" charset="0"/>
                <a:cs typeface="Times New Roman" panose="02020603050405020304" pitchFamily="18" charset="0"/>
              </a:rPr>
              <a:t>）二值图像压缩标准（</a:t>
            </a:r>
            <a:r>
              <a:rPr lang="en-US" altLang="zh-CN" sz="1700" kern="100" dirty="0">
                <a:latin typeface="Times New Roman" panose="02020603050405020304" pitchFamily="18" charset="0"/>
                <a:cs typeface="Times New Roman" panose="02020603050405020304" pitchFamily="18" charset="0"/>
              </a:rPr>
              <a:t>JBIG</a:t>
            </a:r>
            <a:r>
              <a:rPr lang="zh-CN" altLang="en-US" sz="1700" kern="100" dirty="0">
                <a:latin typeface="Times New Roman" panose="02020603050405020304" pitchFamily="18" charset="0"/>
                <a:cs typeface="Times New Roman" panose="02020603050405020304" pitchFamily="18" charset="0"/>
              </a:rPr>
              <a:t>）</a:t>
            </a:r>
            <a:r>
              <a:rPr lang="zh-CN" altLang="en-US" sz="1700" kern="100" dirty="0" smtClean="0">
                <a:latin typeface="Times New Roman" panose="02020603050405020304" pitchFamily="18" charset="0"/>
                <a:cs typeface="Times New Roman" panose="02020603050405020304" pitchFamily="18" charset="0"/>
              </a:rPr>
              <a:t>。                （</a:t>
            </a:r>
            <a:r>
              <a:rPr lang="en-US" altLang="zh-CN" sz="1700" kern="100" dirty="0">
                <a:latin typeface="Times New Roman" panose="02020603050405020304" pitchFamily="18" charset="0"/>
                <a:cs typeface="Times New Roman" panose="02020603050405020304" pitchFamily="18" charset="0"/>
              </a:rPr>
              <a:t>2</a:t>
            </a:r>
            <a:r>
              <a:rPr lang="zh-CN" altLang="en-US" sz="1700" kern="100" dirty="0">
                <a:latin typeface="Times New Roman" panose="02020603050405020304" pitchFamily="18" charset="0"/>
                <a:cs typeface="Times New Roman" panose="02020603050405020304" pitchFamily="18" charset="0"/>
              </a:rPr>
              <a:t>）静止图像压缩标准（</a:t>
            </a:r>
            <a:r>
              <a:rPr lang="en-US" altLang="zh-CN" sz="1700" kern="100" dirty="0">
                <a:latin typeface="Times New Roman" panose="02020603050405020304" pitchFamily="18" charset="0"/>
                <a:cs typeface="Times New Roman" panose="02020603050405020304" pitchFamily="18" charset="0"/>
              </a:rPr>
              <a:t>JPEG/JPEG 2000</a:t>
            </a:r>
            <a:r>
              <a:rPr lang="zh-CN" altLang="en-US" sz="1700" kern="100" dirty="0">
                <a:latin typeface="Times New Roman" panose="02020603050405020304" pitchFamily="18" charset="0"/>
                <a:cs typeface="Times New Roman" panose="02020603050405020304" pitchFamily="18" charset="0"/>
              </a:rPr>
              <a:t>）。</a:t>
            </a:r>
          </a:p>
          <a:p>
            <a:pPr marL="201168" lvl="1" indent="0">
              <a:buNone/>
            </a:pP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3</a:t>
            </a:r>
            <a:r>
              <a:rPr lang="zh-CN" altLang="en-US" sz="1700" kern="100" dirty="0">
                <a:latin typeface="Times New Roman" panose="02020603050405020304" pitchFamily="18" charset="0"/>
                <a:cs typeface="Times New Roman" panose="02020603050405020304" pitchFamily="18" charset="0"/>
              </a:rPr>
              <a:t>）动态图像压缩标准（</a:t>
            </a:r>
            <a:r>
              <a:rPr lang="en-US" altLang="zh-CN" sz="1700" kern="100" dirty="0">
                <a:latin typeface="Times New Roman" panose="02020603050405020304" pitchFamily="18" charset="0"/>
                <a:cs typeface="Times New Roman" panose="02020603050405020304" pitchFamily="18" charset="0"/>
              </a:rPr>
              <a:t>H.261</a:t>
            </a:r>
            <a:r>
              <a:rPr lang="zh-CN" altLang="en-US" sz="1700" kern="100" dirty="0">
                <a:latin typeface="Times New Roman" panose="02020603050405020304" pitchFamily="18" charset="0"/>
                <a:cs typeface="Times New Roman" panose="02020603050405020304" pitchFamily="18" charset="0"/>
              </a:rPr>
              <a:t>）</a:t>
            </a:r>
            <a:r>
              <a:rPr lang="zh-CN" altLang="en-US" sz="1700" kern="100" dirty="0" smtClean="0">
                <a:latin typeface="Times New Roman" panose="02020603050405020304" pitchFamily="18" charset="0"/>
                <a:cs typeface="Times New Roman" panose="02020603050405020304" pitchFamily="18" charset="0"/>
              </a:rPr>
              <a:t>。               （</a:t>
            </a:r>
            <a:r>
              <a:rPr lang="en-US" altLang="zh-CN" sz="1700" kern="100" dirty="0">
                <a:latin typeface="Times New Roman" panose="02020603050405020304" pitchFamily="18" charset="0"/>
                <a:cs typeface="Times New Roman" panose="02020603050405020304" pitchFamily="18" charset="0"/>
              </a:rPr>
              <a:t>4</a:t>
            </a:r>
            <a:r>
              <a:rPr lang="zh-CN" altLang="en-US" sz="1700" kern="100" dirty="0">
                <a:latin typeface="Times New Roman" panose="02020603050405020304" pitchFamily="18" charset="0"/>
                <a:cs typeface="Times New Roman" panose="02020603050405020304" pitchFamily="18" charset="0"/>
              </a:rPr>
              <a:t>）动态图像压缩标准（</a:t>
            </a:r>
            <a:r>
              <a:rPr lang="en-US" altLang="zh-CN" sz="1700" kern="100" dirty="0">
                <a:latin typeface="Times New Roman" panose="02020603050405020304" pitchFamily="18" charset="0"/>
                <a:cs typeface="Times New Roman" panose="02020603050405020304" pitchFamily="18" charset="0"/>
              </a:rPr>
              <a:t>MPEG-1</a:t>
            </a:r>
            <a:r>
              <a:rPr lang="zh-CN" altLang="en-US" sz="1700" kern="100" dirty="0">
                <a:latin typeface="Times New Roman" panose="02020603050405020304" pitchFamily="18" charset="0"/>
                <a:cs typeface="Times New Roman" panose="02020603050405020304" pitchFamily="18" charset="0"/>
              </a:rPr>
              <a:t>）。</a:t>
            </a:r>
          </a:p>
          <a:p>
            <a:pPr marL="201168" lvl="1" indent="0">
              <a:buNone/>
            </a:pP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5</a:t>
            </a:r>
            <a:r>
              <a:rPr lang="zh-CN" altLang="en-US" sz="1700" kern="100" dirty="0">
                <a:latin typeface="Times New Roman" panose="02020603050405020304" pitchFamily="18" charset="0"/>
                <a:cs typeface="Times New Roman" panose="02020603050405020304" pitchFamily="18" charset="0"/>
              </a:rPr>
              <a:t>）动态图像压缩标准（</a:t>
            </a:r>
            <a:r>
              <a:rPr lang="en-US" altLang="zh-CN" sz="1700" kern="100" dirty="0">
                <a:latin typeface="Times New Roman" panose="02020603050405020304" pitchFamily="18" charset="0"/>
                <a:cs typeface="Times New Roman" panose="02020603050405020304" pitchFamily="18" charset="0"/>
              </a:rPr>
              <a:t>MPEG-2/H.262</a:t>
            </a:r>
            <a:r>
              <a:rPr lang="zh-CN" altLang="en-US" sz="1700" kern="100" dirty="0">
                <a:latin typeface="Times New Roman" panose="02020603050405020304" pitchFamily="18" charset="0"/>
                <a:cs typeface="Times New Roman" panose="02020603050405020304" pitchFamily="18" charset="0"/>
              </a:rPr>
              <a:t>）</a:t>
            </a:r>
            <a:r>
              <a:rPr lang="zh-CN" altLang="en-US" sz="1700" kern="100" dirty="0" smtClean="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6</a:t>
            </a:r>
            <a:r>
              <a:rPr lang="zh-CN" altLang="en-US" sz="1700" kern="100" dirty="0">
                <a:latin typeface="Times New Roman" panose="02020603050405020304" pitchFamily="18" charset="0"/>
                <a:cs typeface="Times New Roman" panose="02020603050405020304" pitchFamily="18" charset="0"/>
              </a:rPr>
              <a:t>）动态图像压缩标准（</a:t>
            </a:r>
            <a:r>
              <a:rPr lang="en-US" altLang="zh-CN" sz="1700" kern="100" dirty="0">
                <a:latin typeface="Times New Roman" panose="02020603050405020304" pitchFamily="18" charset="0"/>
                <a:cs typeface="Times New Roman" panose="02020603050405020304" pitchFamily="18" charset="0"/>
              </a:rPr>
              <a:t>MPEG-4/H.263</a:t>
            </a:r>
            <a:r>
              <a:rPr lang="zh-CN" altLang="en-US" sz="1700" kern="100" dirty="0">
                <a:latin typeface="Times New Roman" panose="02020603050405020304" pitchFamily="18" charset="0"/>
                <a:cs typeface="Times New Roman" panose="02020603050405020304" pitchFamily="18" charset="0"/>
              </a:rPr>
              <a:t>）。</a:t>
            </a:r>
          </a:p>
          <a:p>
            <a:pPr marL="201168" lvl="1" indent="0">
              <a:buNone/>
            </a:pPr>
            <a:endParaRPr lang="zh-CN" altLang="en-US" sz="1700" kern="100" dirty="0">
              <a:latin typeface="Times New Roman" panose="02020603050405020304" pitchFamily="18" charset="0"/>
              <a:cs typeface="Times New Roman" panose="02020603050405020304" pitchFamily="18" charset="0"/>
            </a:endParaRPr>
          </a:p>
          <a:p>
            <a:pPr marL="201168" lvl="1" indent="0">
              <a:buNone/>
            </a:pPr>
            <a:endParaRPr lang="zh-CN" altLang="en-US" b="1" kern="100" dirty="0">
              <a:latin typeface="Times New Roman" panose="02020603050405020304" pitchFamily="18" charset="0"/>
              <a:ea typeface="黑体" panose="02010609060101010101" pitchFamily="49" charset="-122"/>
            </a:endParaRPr>
          </a:p>
          <a:p>
            <a:pPr lvl="1"/>
            <a:endParaRPr lang="zh-CN" altLang="en-US" b="1" kern="100" dirty="0">
              <a:latin typeface="Times New Roman" panose="02020603050405020304" pitchFamily="18" charset="0"/>
              <a:ea typeface="黑体" panose="02010609060101010101" pitchFamily="49" charset="-122"/>
            </a:endParaRPr>
          </a:p>
          <a:p>
            <a:pPr lvl="1"/>
            <a:endParaRPr lang="zh-CN" altLang="en-US" b="1" kern="100" dirty="0">
              <a:latin typeface="Times New Roman" panose="02020603050405020304" pitchFamily="18" charset="0"/>
              <a:ea typeface="黑体" panose="02010609060101010101" pitchFamily="49" charset="-122"/>
            </a:endParaRPr>
          </a:p>
          <a:p>
            <a:pPr lvl="1"/>
            <a:endParaRPr lang="zh-CN" altLang="en-US" b="1" kern="100" dirty="0">
              <a:latin typeface="Times New Roman" panose="02020603050405020304" pitchFamily="18" charset="0"/>
              <a:ea typeface="黑体" panose="02010609060101010101" pitchFamily="49" charset="-122"/>
            </a:endParaRPr>
          </a:p>
          <a:p>
            <a:pPr lvl="1"/>
            <a:endParaRPr lang="zh-CN" altLang="en-US" b="1" kern="100" dirty="0">
              <a:latin typeface="Times New Roman" panose="02020603050405020304" pitchFamily="18" charset="0"/>
              <a:ea typeface="黑体" panose="02010609060101010101" pitchFamily="49" charset="-122"/>
            </a:endParaRPr>
          </a:p>
          <a:p>
            <a:pPr lvl="1"/>
            <a:endParaRPr lang="zh-CN" altLang="en-US" b="1" kern="100" dirty="0">
              <a:latin typeface="Times New Roman" panose="02020603050405020304" pitchFamily="18" charset="0"/>
              <a:ea typeface="黑体" panose="02010609060101010101" pitchFamily="49" charset="-122"/>
            </a:endParaRPr>
          </a:p>
          <a:p>
            <a:pPr lvl="1"/>
            <a:endParaRPr lang="zh-CN" altLang="en-US" b="1" kern="100" dirty="0">
              <a:latin typeface="Times New Roman" panose="02020603050405020304" pitchFamily="18" charset="0"/>
              <a:ea typeface="黑体" panose="02010609060101010101" pitchFamily="49" charset="-122"/>
            </a:endParaRPr>
          </a:p>
          <a:p>
            <a:pPr lvl="1"/>
            <a:endParaRPr lang="zh-CN" altLang="en-US" b="1" kern="100" dirty="0">
              <a:latin typeface="Times New Roman" panose="02020603050405020304" pitchFamily="18" charset="0"/>
              <a:ea typeface="黑体" panose="02010609060101010101" pitchFamily="49" charset="-122"/>
            </a:endParaRPr>
          </a:p>
          <a:p>
            <a:pPr marR="0" lvl="1" rtl="0"/>
            <a:endParaRPr lang="zh-CN" altLang="en-US" b="1" i="0" u="none" strike="noStrike" kern="100" baseline="0" dirty="0" smtClean="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207565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2800" kern="100" dirty="0">
                <a:latin typeface="黑体" panose="02010609060101010101" pitchFamily="49" charset="-122"/>
                <a:ea typeface="黑体" panose="02010609060101010101" pitchFamily="49" charset="-122"/>
              </a:rPr>
              <a:t>7.3.2  </a:t>
            </a:r>
            <a:r>
              <a:rPr lang="zh-CN" altLang="en-US" sz="2800" kern="100" dirty="0">
                <a:latin typeface="黑体" panose="02010609060101010101" pitchFamily="49" charset="-122"/>
                <a:ea typeface="黑体" panose="02010609060101010101" pitchFamily="49" charset="-122"/>
              </a:rPr>
              <a:t>图像处理</a:t>
            </a:r>
            <a:endParaRPr lang="zh-CN" altLang="en-US" sz="2800" b="0" i="0" u="none" strike="noStrike" kern="100" baseline="0" dirty="0" smtClean="0">
              <a:latin typeface="黑体" panose="02010609060101010101" pitchFamily="49" charset="-122"/>
              <a:ea typeface="黑体" panose="02010609060101010101" pitchFamily="49" charset="-122"/>
            </a:endParaRPr>
          </a:p>
        </p:txBody>
      </p:sp>
      <p:sp>
        <p:nvSpPr>
          <p:cNvPr id="3" name="文本占位符 2"/>
          <p:cNvSpPr>
            <a:spLocks noGrp="1"/>
          </p:cNvSpPr>
          <p:nvPr>
            <p:ph type="body" idx="1"/>
          </p:nvPr>
        </p:nvSpPr>
        <p:spPr>
          <a:xfrm>
            <a:off x="1097280" y="1845733"/>
            <a:ext cx="10058400" cy="4369715"/>
          </a:xfrm>
        </p:spPr>
        <p:txBody>
          <a:bodyPr>
            <a:normAutofit/>
          </a:bodyPr>
          <a:lstStyle/>
          <a:p>
            <a:pPr marL="201168" lvl="1" indent="0">
              <a:buNone/>
            </a:pPr>
            <a:r>
              <a:rPr lang="en-US" altLang="zh-CN" sz="1700" b="1" kern="100" dirty="0">
                <a:latin typeface="Times New Roman" panose="02020603050405020304" pitchFamily="18" charset="0"/>
                <a:cs typeface="Times New Roman" panose="02020603050405020304" pitchFamily="18" charset="0"/>
              </a:rPr>
              <a:t>5. </a:t>
            </a:r>
            <a:r>
              <a:rPr lang="zh-CN" altLang="en-US" sz="1700" b="1" kern="100" dirty="0">
                <a:latin typeface="Times New Roman" panose="02020603050405020304" pitchFamily="18" charset="0"/>
                <a:cs typeface="Times New Roman" panose="02020603050405020304" pitchFamily="18" charset="0"/>
              </a:rPr>
              <a:t>图像文件的格式</a:t>
            </a:r>
          </a:p>
          <a:p>
            <a:pPr marL="201168" lvl="1" indent="0">
              <a:buNone/>
            </a:pP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1</a:t>
            </a: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BMP</a:t>
            </a:r>
            <a:r>
              <a:rPr lang="zh-CN" altLang="en-US" sz="1700" kern="100" dirty="0">
                <a:latin typeface="Times New Roman" panose="02020603050405020304" pitchFamily="18" charset="0"/>
                <a:cs typeface="Times New Roman" panose="02020603050405020304" pitchFamily="18" charset="0"/>
              </a:rPr>
              <a:t>格式</a:t>
            </a:r>
            <a:r>
              <a:rPr lang="zh-CN" altLang="en-US" sz="1700" kern="100" dirty="0" smtClean="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2</a:t>
            </a: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GIF</a:t>
            </a:r>
            <a:r>
              <a:rPr lang="zh-CN" altLang="en-US" sz="1700" kern="100" dirty="0">
                <a:latin typeface="Times New Roman" panose="02020603050405020304" pitchFamily="18" charset="0"/>
                <a:cs typeface="Times New Roman" panose="02020603050405020304" pitchFamily="18" charset="0"/>
              </a:rPr>
              <a:t>格式。</a:t>
            </a:r>
          </a:p>
          <a:p>
            <a:pPr marL="201168" lvl="1" indent="0">
              <a:buNone/>
            </a:pP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3</a:t>
            </a: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JPEG</a:t>
            </a:r>
            <a:r>
              <a:rPr lang="zh-CN" altLang="en-US" sz="1700" kern="100" dirty="0">
                <a:latin typeface="Times New Roman" panose="02020603050405020304" pitchFamily="18" charset="0"/>
                <a:cs typeface="Times New Roman" panose="02020603050405020304" pitchFamily="18" charset="0"/>
              </a:rPr>
              <a:t>格式</a:t>
            </a:r>
            <a:r>
              <a:rPr lang="zh-CN" altLang="en-US" sz="1700" kern="100" dirty="0" smtClean="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4</a:t>
            </a: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PNG</a:t>
            </a:r>
            <a:r>
              <a:rPr lang="zh-CN" altLang="en-US" sz="1700" kern="100" dirty="0">
                <a:latin typeface="Times New Roman" panose="02020603050405020304" pitchFamily="18" charset="0"/>
                <a:cs typeface="Times New Roman" panose="02020603050405020304" pitchFamily="18" charset="0"/>
              </a:rPr>
              <a:t>格式。</a:t>
            </a:r>
          </a:p>
          <a:p>
            <a:pPr marL="201168" lvl="1" indent="0">
              <a:buNone/>
            </a:pP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5</a:t>
            </a: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TIFF</a:t>
            </a:r>
            <a:r>
              <a:rPr lang="zh-CN" altLang="en-US" sz="1700" kern="100" dirty="0">
                <a:latin typeface="Times New Roman" panose="02020603050405020304" pitchFamily="18" charset="0"/>
                <a:cs typeface="Times New Roman" panose="02020603050405020304" pitchFamily="18" charset="0"/>
              </a:rPr>
              <a:t>格式</a:t>
            </a:r>
            <a:r>
              <a:rPr lang="zh-CN" altLang="en-US" sz="1700" kern="100" dirty="0" smtClean="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6</a:t>
            </a: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PSD</a:t>
            </a:r>
            <a:r>
              <a:rPr lang="zh-CN" altLang="en-US" sz="1700" kern="100" dirty="0">
                <a:latin typeface="Times New Roman" panose="02020603050405020304" pitchFamily="18" charset="0"/>
                <a:cs typeface="Times New Roman" panose="02020603050405020304" pitchFamily="18" charset="0"/>
              </a:rPr>
              <a:t>格式。</a:t>
            </a:r>
          </a:p>
          <a:p>
            <a:pPr marL="201168" lvl="1" indent="0">
              <a:buNone/>
            </a:pPr>
            <a:r>
              <a:rPr lang="en-US" altLang="zh-CN" sz="1700" b="1" kern="100" dirty="0">
                <a:latin typeface="Times New Roman" panose="02020603050405020304" pitchFamily="18" charset="0"/>
                <a:cs typeface="Times New Roman" panose="02020603050405020304" pitchFamily="18" charset="0"/>
              </a:rPr>
              <a:t>6. </a:t>
            </a:r>
            <a:r>
              <a:rPr lang="zh-CN" altLang="en-US" sz="1700" b="1" kern="100" dirty="0">
                <a:latin typeface="Times New Roman" panose="02020603050405020304" pitchFamily="18" charset="0"/>
                <a:cs typeface="Times New Roman" panose="02020603050405020304" pitchFamily="18" charset="0"/>
              </a:rPr>
              <a:t>图像处理软件</a:t>
            </a:r>
          </a:p>
          <a:p>
            <a:pPr marL="201168" lvl="1" indent="0">
              <a:buNone/>
            </a:pPr>
            <a:r>
              <a:rPr lang="zh-CN" altLang="en-US" sz="1700" kern="100" dirty="0">
                <a:latin typeface="Times New Roman" panose="02020603050405020304" pitchFamily="18" charset="0"/>
                <a:cs typeface="Times New Roman" panose="02020603050405020304" pitchFamily="18" charset="0"/>
              </a:rPr>
              <a:t>常见的图像处理软件有以下几种：</a:t>
            </a:r>
          </a:p>
          <a:p>
            <a:pPr marL="201168" lvl="1" indent="0">
              <a:buNone/>
            </a:pP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1</a:t>
            </a: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Photoshop</a:t>
            </a:r>
            <a:r>
              <a:rPr lang="zh-CN" altLang="en-US" sz="1700" kern="100" dirty="0" smtClean="0">
                <a:latin typeface="Times New Roman" panose="02020603050405020304" pitchFamily="18" charset="0"/>
                <a:cs typeface="Times New Roman" panose="02020603050405020304" pitchFamily="18" charset="0"/>
              </a:rPr>
              <a:t>。             （</a:t>
            </a:r>
            <a:r>
              <a:rPr lang="en-US" altLang="zh-CN" sz="1700" kern="100" dirty="0">
                <a:latin typeface="Times New Roman" panose="02020603050405020304" pitchFamily="18" charset="0"/>
                <a:cs typeface="Times New Roman" panose="02020603050405020304" pitchFamily="18" charset="0"/>
              </a:rPr>
              <a:t>2</a:t>
            </a: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Adobe Illustrator</a:t>
            </a:r>
            <a:r>
              <a:rPr lang="zh-CN" altLang="en-US" sz="1700" kern="100" dirty="0">
                <a:latin typeface="Times New Roman" panose="02020603050405020304" pitchFamily="18" charset="0"/>
                <a:cs typeface="Times New Roman" panose="02020603050405020304" pitchFamily="18" charset="0"/>
              </a:rPr>
              <a:t>。</a:t>
            </a:r>
          </a:p>
          <a:p>
            <a:pPr marL="201168" lvl="1" indent="0">
              <a:buNone/>
            </a:pP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3</a:t>
            </a:r>
            <a:r>
              <a:rPr lang="zh-CN" altLang="en-US" sz="1700" kern="100" dirty="0">
                <a:latin typeface="Times New Roman" panose="02020603050405020304" pitchFamily="18" charset="0"/>
                <a:cs typeface="Times New Roman" panose="02020603050405020304" pitchFamily="18" charset="0"/>
              </a:rPr>
              <a:t>）</a:t>
            </a:r>
            <a:r>
              <a:rPr lang="en-US" altLang="zh-CN" sz="1700" kern="100" dirty="0" err="1">
                <a:latin typeface="Times New Roman" panose="02020603050405020304" pitchFamily="18" charset="0"/>
                <a:cs typeface="Times New Roman" panose="02020603050405020304" pitchFamily="18" charset="0"/>
              </a:rPr>
              <a:t>CorelDRAW</a:t>
            </a:r>
            <a:r>
              <a:rPr lang="zh-CN" altLang="en-US" sz="1700" kern="100" dirty="0" smtClean="0">
                <a:latin typeface="Times New Roman" panose="02020603050405020304" pitchFamily="18" charset="0"/>
                <a:cs typeface="Times New Roman" panose="02020603050405020304" pitchFamily="18" charset="0"/>
              </a:rPr>
              <a:t>。       （</a:t>
            </a:r>
            <a:r>
              <a:rPr lang="en-US" altLang="zh-CN" sz="1700" kern="100" dirty="0">
                <a:latin typeface="Times New Roman" panose="02020603050405020304" pitchFamily="18" charset="0"/>
                <a:cs typeface="Times New Roman" panose="02020603050405020304" pitchFamily="18" charset="0"/>
              </a:rPr>
              <a:t>4</a:t>
            </a: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3DS MAX</a:t>
            </a:r>
            <a:r>
              <a:rPr lang="zh-CN" altLang="en-US" sz="1700" kern="100" dirty="0">
                <a:latin typeface="Times New Roman" panose="02020603050405020304" pitchFamily="18" charset="0"/>
                <a:cs typeface="Times New Roman" panose="02020603050405020304" pitchFamily="18" charset="0"/>
              </a:rPr>
              <a:t>。</a:t>
            </a:r>
          </a:p>
          <a:p>
            <a:pPr marL="201168" lvl="1" indent="0">
              <a:buNone/>
            </a:pP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5</a:t>
            </a:r>
            <a:r>
              <a:rPr lang="zh-CN" altLang="en-US" sz="1700" kern="100" dirty="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Maya</a:t>
            </a:r>
            <a:r>
              <a:rPr lang="zh-CN" altLang="en-US" sz="1700" kern="100" dirty="0" smtClean="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6</a:t>
            </a:r>
            <a:r>
              <a:rPr lang="zh-CN" altLang="en-US" sz="1700" kern="100" dirty="0">
                <a:latin typeface="Times New Roman" panose="02020603050405020304" pitchFamily="18" charset="0"/>
                <a:cs typeface="Times New Roman" panose="02020603050405020304" pitchFamily="18" charset="0"/>
              </a:rPr>
              <a:t>）</a:t>
            </a:r>
            <a:r>
              <a:rPr lang="en-US" altLang="zh-CN" sz="1700" kern="100" dirty="0" err="1">
                <a:latin typeface="Times New Roman" panose="02020603050405020304" pitchFamily="18" charset="0"/>
                <a:cs typeface="Times New Roman" panose="02020603050405020304" pitchFamily="18" charset="0"/>
              </a:rPr>
              <a:t>ACDSee</a:t>
            </a:r>
            <a:r>
              <a:rPr lang="zh-CN" altLang="en-US" sz="1700" kern="100" dirty="0" smtClean="0">
                <a:latin typeface="Times New Roman" panose="02020603050405020304" pitchFamily="18" charset="0"/>
                <a:cs typeface="Times New Roman" panose="02020603050405020304" pitchFamily="18" charset="0"/>
              </a:rPr>
              <a:t>。（</a:t>
            </a:r>
            <a:r>
              <a:rPr lang="en-US" altLang="zh-CN" sz="1700" kern="100" dirty="0">
                <a:latin typeface="Times New Roman" panose="02020603050405020304" pitchFamily="18" charset="0"/>
                <a:cs typeface="Times New Roman" panose="02020603050405020304" pitchFamily="18" charset="0"/>
              </a:rPr>
              <a:t>7</a:t>
            </a:r>
            <a:r>
              <a:rPr lang="zh-CN" altLang="en-US" sz="1700" kern="100" dirty="0">
                <a:latin typeface="Times New Roman" panose="02020603050405020304" pitchFamily="18" charset="0"/>
                <a:cs typeface="Times New Roman" panose="02020603050405020304" pitchFamily="18" charset="0"/>
              </a:rPr>
              <a:t>）画图。</a:t>
            </a:r>
          </a:p>
          <a:p>
            <a:pPr marL="201168" marR="0" lvl="1" indent="0" rtl="0">
              <a:buNone/>
            </a:pPr>
            <a:endParaRPr lang="zh-CN" altLang="en-US" b="1" i="0" u="none" strike="noStrike" kern="100" baseline="0" dirty="0" smtClean="0">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524828020"/>
      </p:ext>
    </p:extLst>
  </p:cSld>
  <p:clrMapOvr>
    <a:masterClrMapping/>
  </p:clrMapOvr>
</p:sld>
</file>

<file path=ppt/theme/theme1.xml><?xml version="1.0" encoding="utf-8"?>
<a:theme xmlns:a="http://schemas.openxmlformats.org/drawingml/2006/main" name="回顾">
  <a:themeElements>
    <a:clrScheme name="回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129</TotalTime>
  <Words>1006</Words>
  <Application>Microsoft Office PowerPoint</Application>
  <PresentationFormat>宽屏</PresentationFormat>
  <Paragraphs>141</Paragraphs>
  <Slides>13</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13</vt:i4>
      </vt:variant>
    </vt:vector>
  </HeadingPairs>
  <TitlesOfParts>
    <vt:vector size="19" baseType="lpstr">
      <vt:lpstr>黑体</vt:lpstr>
      <vt:lpstr>宋体</vt:lpstr>
      <vt:lpstr>Calibri</vt:lpstr>
      <vt:lpstr>Calibri Light</vt:lpstr>
      <vt:lpstr>Times New Roman</vt:lpstr>
      <vt:lpstr>回顾</vt:lpstr>
      <vt:lpstr>第7章  数字媒体</vt:lpstr>
      <vt:lpstr>7.1  数字媒体概述</vt:lpstr>
      <vt:lpstr>7.1.3  数字媒体技术中的媒体元素</vt:lpstr>
      <vt:lpstr>7.1.4  数字媒体技术的研究领域</vt:lpstr>
      <vt:lpstr>7.2 数字媒体系统的组成</vt:lpstr>
      <vt:lpstr>7.2.2  数字媒体软件系统</vt:lpstr>
      <vt:lpstr>7.3 数字媒体技术</vt:lpstr>
      <vt:lpstr>7.3.2  图像处理</vt:lpstr>
      <vt:lpstr>7.3.2  图像处理</vt:lpstr>
      <vt:lpstr>7.3.3  视频处理</vt:lpstr>
      <vt:lpstr>7.3.3  视频处理</vt:lpstr>
      <vt:lpstr>7.3.4  流媒体</vt:lpstr>
      <vt:lpstr>7.4  数字媒体技术的应用</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第7章    数字多媒体技术基础</dc:title>
  <dc:creator>eyi0213@sina.com</dc:creator>
  <cp:lastModifiedBy>dell</cp:lastModifiedBy>
  <cp:revision>7</cp:revision>
  <dcterms:created xsi:type="dcterms:W3CDTF">2020-09-05T10:34:41Z</dcterms:created>
  <dcterms:modified xsi:type="dcterms:W3CDTF">2020-09-14T00:26:22Z</dcterms:modified>
</cp:coreProperties>
</file>